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C1F72E-4AF8-4432-BF39-1D7B033C857F}">
  <a:tblStyle styleId="{8CC1F72E-4AF8-4432-BF39-1D7B033C857F}" styleName="Table_0"/>
  <a:tblStyle styleId="{69AE40EB-9DC2-447F-9560-EBB07DCEE94B}" styleName="Table_1"/>
  <a:tblStyle styleId="{10B66BF1-D510-432A-A824-B228871B3D69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0840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2028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6805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3371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11556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1800" b="0" i="0" u="none" strike="noStrike" cap="none" baseline="0"/>
              <a:t>Proposal adalah suatu bentuk dokumen yang berisikan rencana TA yang akan dikerjakan oleh mahasiswa. Oleh karena itu proposal harus ditulis dengan kaidah penulisan ilmiah dan dapat memberikan gambaran mengenai topik/bahan kajian yang dibahas, rencana kerja dan kesiapan dalam pengerjaan TA. Disarankan agar proposal yang dibuat berisikan Tahap Pendahuluan, Tahap Dasar Teori dan Tahap Rencana Perancangan.</a:t>
            </a:r>
          </a:p>
          <a:p>
            <a:pPr>
              <a:spcBef>
                <a:spcPts val="0"/>
              </a:spcBef>
              <a:buNone/>
            </a:pPr>
            <a:r>
              <a:rPr lang="id-ID" sz="1800" b="1" i="0" u="none" strike="noStrike" cap="none" baseline="0"/>
              <a:t>Bimbingan Proposal minimal 2 kali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id-ID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52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8385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5319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2978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79470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0652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4850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856006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7069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897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991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47260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22864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26434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32101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226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r="17784" b="11855"/>
          <a:stretch/>
        </p:blipFill>
        <p:spPr>
          <a:xfrm>
            <a:off x="57861" y="3251531"/>
            <a:ext cx="5131559" cy="3094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646246" y="1269244"/>
            <a:ext cx="10545753" cy="76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46246" y="2227428"/>
            <a:ext cx="10545753" cy="429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593710" marR="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marR="0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marR="0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marR="0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1646246" y="2875086"/>
            <a:ext cx="10557361" cy="378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449976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942" y="216581"/>
            <a:ext cx="4353103" cy="648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025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Blank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99768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318484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86831" y="1336419"/>
            <a:ext cx="112122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89184" y="1645919"/>
            <a:ext cx="5380328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1683" y="1645919"/>
            <a:ext cx="53935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6249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71684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238051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486835" y="2009550"/>
            <a:ext cx="5329767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s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79398" y="5087332"/>
            <a:ext cx="11101916" cy="923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5400" b="1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66" name="Shape 66"/>
          <p:cNvSpPr/>
          <p:nvPr/>
        </p:nvSpPr>
        <p:spPr>
          <a:xfrm>
            <a:off x="-649" y="4533163"/>
            <a:ext cx="12189231" cy="3692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/>
          <a:stretch/>
        </p:blipFill>
        <p:spPr>
          <a:xfrm>
            <a:off x="-3420" y="0"/>
            <a:ext cx="12192000" cy="467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8" y="142945"/>
            <a:ext cx="4052244" cy="603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816865" y="228603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812802" y="6248208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16865" y="1600200"/>
            <a:ext cx="108711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1910855"/>
            <a:ext cx="12192000" cy="36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828802" y="1600203"/>
            <a:ext cx="1015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" y="6242670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2510" y="6521571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400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33424" y="6548436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051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8/25/2014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244355"/>
            <a:ext cx="12191997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248404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12884415" y="5910820"/>
            <a:ext cx="1709736" cy="1846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86835" y="1977656"/>
            <a:ext cx="11101916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IFG412 </a:t>
            </a:r>
            <a:br>
              <a:rPr lang="id-ID" sz="2800" b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id-ID" sz="2800" b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Tugas Akhir I (Seminar Proposal)</a:t>
            </a:r>
            <a:br>
              <a:rPr lang="id-ID" sz="2800" b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id-ID" sz="1600" b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Pengantar Kuliah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20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Dawam Dwi Jatmiko Suwawi (DWM)</a:t>
            </a:r>
            <a:endParaRPr lang="id-ID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id-ID" sz="16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Prodi S1 Teknik Informatika</a:t>
            </a:r>
            <a:endParaRPr lang="id-ID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05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25/08/2014</a:t>
            </a:r>
            <a:endParaRPr lang="id-ID" sz="105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mtClean="0"/>
              <a:t> </a:t>
            </a:r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Mahasiswa wajib menyelesaikan Tugas Akhir (sesuai Kurikulum Prodi S1 Teknik Informatika tahun 2012)</a:t>
            </a:r>
          </a:p>
          <a:p>
            <a:pPr lvl="1" indent="-187321">
              <a:buSzPct val="100000"/>
            </a:pPr>
            <a:r>
              <a:rPr lang="id-ID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Matakuliah Tugas Akhir I (Seminar Proposal): 2 SKS </a:t>
            </a:r>
          </a:p>
          <a:p>
            <a:pPr lvl="1" indent="-187321">
              <a:buSzPct val="100000"/>
            </a:pPr>
            <a:r>
              <a:rPr lang="id-ID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Tugas Akhir II: 4 SKS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Syarat kelulusan S1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1625"/>
            </a:pPr>
            <a:r>
              <a:rPr lang="id-ID" sz="19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Dalam skema pelaksanaan IFG412 Tugas Akhir I (Seminar Proposal), maka program studi akan membuka kelas mata kuliah dengan min. 1 kelas untuk setiap Kelompok Keahlian dengan format TA1-&lt;KK&gt;-&lt;No Kelas&gt;, misalkan:</a:t>
            </a:r>
          </a:p>
          <a:p>
            <a:pPr lvl="1" indent="-187321">
              <a:lnSpc>
                <a:spcPct val="80000"/>
              </a:lnSpc>
              <a:buSzPct val="97222"/>
            </a:pPr>
            <a:r>
              <a:rPr lang="id-ID" sz="17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TA1-ICM-01</a:t>
            </a:r>
          </a:p>
          <a:p>
            <a:pPr lvl="1" indent="-187321">
              <a:lnSpc>
                <a:spcPct val="80000"/>
              </a:lnSpc>
              <a:buSzPct val="97222"/>
            </a:pPr>
            <a:r>
              <a:rPr lang="id-ID" sz="17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TA1-SIDE-01</a:t>
            </a:r>
          </a:p>
          <a:p>
            <a:pPr lvl="1" indent="-187321">
              <a:lnSpc>
                <a:spcPct val="80000"/>
              </a:lnSpc>
              <a:buSzPct val="97222"/>
            </a:pPr>
            <a:r>
              <a:rPr lang="id-ID" sz="17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TA1-TELE-01</a:t>
            </a:r>
          </a:p>
          <a:p>
            <a:pPr indent="-346066">
              <a:lnSpc>
                <a:spcPct val="80000"/>
              </a:lnSpc>
              <a:buSzPct val="131625"/>
            </a:pPr>
            <a:r>
              <a:rPr lang="id-ID" sz="1951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&lt;Mulai menerapkan spesialisasi dengan pedoman MKP Track : min. 3 MKP, pindah Track diijikan asalkan memenuhi min. 3 MKP pada KK yang dituju&gt;</a:t>
            </a:r>
          </a:p>
          <a:p>
            <a:pPr indent="-346066">
              <a:lnSpc>
                <a:spcPct val="80000"/>
              </a:lnSpc>
              <a:buSzPct val="131625"/>
            </a:pPr>
            <a:r>
              <a:rPr lang="id-ID" sz="19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* Sedangkan untuk  kasus mengambil TA1 dan TA2 secara bersamaan akan menunggu arahan dari Program Studi</a:t>
            </a:r>
          </a:p>
          <a:p>
            <a:pPr indent="-160047">
              <a:lnSpc>
                <a:spcPct val="80000"/>
              </a:lnSpc>
              <a:buNone/>
            </a:pPr>
            <a:endParaRPr sz="2151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indent="-76198">
              <a:lnSpc>
                <a:spcPct val="80000"/>
              </a:lnSpc>
              <a:buNone/>
            </a:pPr>
            <a:endParaRPr sz="1751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Mekanisme TA1 Genap 2013/2014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1980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Menguasai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dasar-dasar atau bidang keilmuan tertentu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dalam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bidang Informatika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sehingga mampu mengidentifikasi, memahami, menjelaskan, dan merumuskan cara penyelesaian masalah yang ada sesuai dengan bidang ilmunya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Melatih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pola pikir sistematis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serta kemampuan analisis dalam menyelesaikan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suatu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permasalahan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Mampu   mengikuti  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perkembangan   ilmu   pengetahuan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dan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teknologi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di bidang Informatika khususnya dan di bidang Teknologi Informasi umumnya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Membentuk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etika moral ilmiah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Mengembangkan kemampuan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membuat tulisan ilmiah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secara </a:t>
            </a:r>
            <a:r>
              <a:rPr lang="id-ID" sz="17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terstruktur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serta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dapat dipertanggungjawabkan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Memperluas pengalaman serta membentuk proses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pendewasaan cara pandang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dan pikir terhadap permasalahan, berkaitan dengan bidang keilmuan</a:t>
            </a:r>
          </a:p>
          <a:p>
            <a:pPr indent="-202052">
              <a:lnSpc>
                <a:spcPct val="80000"/>
              </a:lnSpc>
              <a:buNone/>
            </a:pPr>
            <a:endParaRPr sz="1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Kompetensi TA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27731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1785"/>
            </a:pP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Peningkatan kompetensi mahasiswa dalam memahami </a:t>
            </a:r>
            <a:r>
              <a:rPr lang="id-ID" sz="2051" b="1" u="sng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metodologi penelitian</a:t>
            </a:r>
            <a:r>
              <a:rPr lang="id-ID" sz="20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dan </a:t>
            </a:r>
            <a:r>
              <a:rPr lang="id-ID" sz="2051" b="1" u="sng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teknik penulisan ilmiah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indent="-346066">
              <a:lnSpc>
                <a:spcPct val="90000"/>
              </a:lnSpc>
              <a:buSzPct val="131785"/>
            </a:pP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Keluaran dari MK Tugas Akhir 1 adalah menghasilkan </a:t>
            </a:r>
            <a:r>
              <a:rPr lang="id-ID" sz="20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Draft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Proposal penyelesaian </a:t>
            </a:r>
            <a:r>
              <a:rPr lang="id-ID" sz="20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suatu</a:t>
            </a:r>
            <a:r>
              <a:rPr lang="id-ID" sz="20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kasus dengan menggunakan pendekatan disiplin Informatika. </a:t>
            </a:r>
          </a:p>
          <a:p>
            <a:pPr indent="-346066">
              <a:lnSpc>
                <a:spcPct val="90000"/>
              </a:lnSpc>
              <a:buSzPct val="131785"/>
            </a:pPr>
            <a:r>
              <a:rPr lang="id-ID" sz="20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Bimbingan Proposal minimal 2 kali</a:t>
            </a:r>
          </a:p>
          <a:p>
            <a:pPr indent="-171192">
              <a:lnSpc>
                <a:spcPct val="90000"/>
              </a:lnSpc>
              <a:buNone/>
            </a:pPr>
            <a:endParaRPr sz="205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Kompetensi TA 1 (Seminar Proposal)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7" name="Shape 167"/>
          <p:cNvSpPr txBox="1"/>
          <p:nvPr/>
        </p:nvSpPr>
        <p:spPr>
          <a:xfrm>
            <a:off x="2063552" y="4365104"/>
            <a:ext cx="8229600" cy="1498831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274313" indent="-274313">
              <a:lnSpc>
                <a:spcPct val="90000"/>
              </a:lnSpc>
              <a:buClr>
                <a:schemeClr val="accent1"/>
              </a:buClr>
              <a:buSzPct val="76000"/>
              <a:buFont typeface="Verdana"/>
              <a:buChar char=""/>
            </a:pP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 1 ditekankan berbasis </a:t>
            </a:r>
            <a:r>
              <a:rPr lang="id-ID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problem-based</a:t>
            </a: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!</a:t>
            </a:r>
          </a:p>
          <a:p>
            <a:pPr marL="274313" indent="-274313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Verdana"/>
              <a:buChar char=""/>
            </a:pPr>
            <a:r>
              <a:rPr lang="id-ID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Minggu ke-2, mahasiswa harus mempersiapkan (kandidat) permasalahan </a:t>
            </a:r>
            <a:r>
              <a:rPr lang="id-ID" sz="2400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untuk TA masing-masing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840" y="2527057"/>
            <a:ext cx="6361905" cy="2990476"/>
          </a:xfrm>
          <a:prstGeom prst="rect">
            <a:avLst/>
          </a:prstGeom>
        </p:spPr>
      </p:pic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Time Table Pelaksanaan Mata Kuliah IF412 Tugas Akhir I (Seminar Proposal) -&gt; Tentative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908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Komponen Penilaian untuk </a:t>
            </a:r>
            <a:r>
              <a:rPr lang="id-ID" sz="2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IF412 Tugas Akhir I (Seminar Proposal)</a:t>
            </a:r>
            <a:r>
              <a:rPr lang="id-ID" sz="2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meliputi  (</a:t>
            </a:r>
            <a:r>
              <a:rPr lang="id-ID" sz="2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Tentative</a:t>
            </a:r>
            <a:r>
              <a:rPr lang="id-ID" sz="2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lvl="1" indent="-187321">
              <a:buSzPct val="100000"/>
            </a:pP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	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30 %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Melakukan </a:t>
            </a:r>
            <a:r>
              <a:rPr lang="id-ID" sz="1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Review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TA sebelumnya 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Melakukan </a:t>
            </a:r>
            <a:r>
              <a:rPr lang="id-ID" sz="1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Review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Paper terkait Topik TA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Membuat </a:t>
            </a:r>
            <a:r>
              <a:rPr lang="id-ID" sz="1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Draft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Proposal</a:t>
            </a:r>
          </a:p>
          <a:p>
            <a:pPr lvl="2" indent="-187321">
              <a:buSzPct val="100000"/>
            </a:pP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Tugas-tugas terkait poin-poin di atas</a:t>
            </a:r>
          </a:p>
          <a:p>
            <a:pPr lvl="1" indent="-187321">
              <a:buSzPct val="100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Nilai </a:t>
            </a:r>
            <a:r>
              <a:rPr lang="id-ID" sz="2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Desk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Evaluation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30 %</a:t>
            </a:r>
          </a:p>
          <a:p>
            <a:pPr lvl="1" indent="-187321">
              <a:buSzPct val="100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Nilai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Bimbingan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30 %</a:t>
            </a:r>
          </a:p>
          <a:p>
            <a:pPr lvl="1" indent="-187321">
              <a:buSzPct val="100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Nilai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Seminar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		: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10 %</a:t>
            </a:r>
          </a:p>
          <a:p>
            <a:pPr>
              <a:buNone/>
            </a:pPr>
            <a:endParaRPr sz="24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86835" y="1457004"/>
            <a:ext cx="11101916" cy="400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0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Penilaian Mata Kuliah IF412 Tugas Akhir I (Seminar Proposal) -&gt; Tentative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86835" y="1272338"/>
            <a:ext cx="11101916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440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Pertanyaan??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30725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Siapkan </a:t>
            </a:r>
            <a:r>
              <a:rPr lang="id-ID" sz="2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Log-book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untuk mencatat aktivitas pengerjaan TA: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Hasil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diskusi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dengan pembimbing</a:t>
            </a:r>
          </a:p>
          <a:p>
            <a:pPr lvl="1" indent="-187321">
              <a:buSzPct val="100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Perencanaan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pengujian dan hasil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Apa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yang akan 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dikerjakan dan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sudah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dikerjakan</a:t>
            </a:r>
          </a:p>
          <a:p>
            <a:pPr lvl="1" indent="-187321">
              <a:buSzPct val="100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Analisa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awal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mengapa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hal itu terjadi</a:t>
            </a:r>
          </a:p>
          <a:p>
            <a:pPr indent="-346066"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Banyak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membaca referensi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email sumber anda bila mengalami kesulitan dalam memahami referensi atau membutuhkan data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Best Practice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5167954" y="462310"/>
            <a:ext cx="5122095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Tugas 1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2136650" y="1600200"/>
            <a:ext cx="8153399" cy="4955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Carilah 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 </a:t>
            </a:r>
            <a:r>
              <a:rPr lang="id-ID" sz="17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paper</a:t>
            </a:r>
            <a:r>
              <a:rPr lang="id-ID" sz="17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conference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journal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yang telah ada kemudian lakukan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review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dengan format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outline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was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trying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do?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Why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was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worthwhile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do?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How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done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4. What did  it </a:t>
            </a:r>
            <a:r>
              <a:rPr lang="id-ID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shows?</a:t>
            </a:r>
            <a:endParaRPr lang="id-ID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5.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do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need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stress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6.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excuses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from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result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7.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is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message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8.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What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would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next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step/</a:t>
            </a:r>
            <a:r>
              <a:rPr lang="id-ID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research</a:t>
            </a: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Paper acuan dikumpulkan bersama dengan resume dan telah diberi tanda (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stabilo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Dikumpulkan </a:t>
            </a:r>
            <a:r>
              <a:rPr lang="id-ID" sz="1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minggu</a:t>
            </a: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ke-2 perkuliahan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1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Referensi untuk mulai menulis</a:t>
            </a:r>
          </a:p>
          <a:p>
            <a:pPr lvl="1" indent="-187321">
              <a:lnSpc>
                <a:spcPct val="80000"/>
              </a:lnSpc>
              <a:buSzPct val="100000"/>
            </a:pPr>
            <a:r>
              <a:rPr lang="id-ID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http://www.michaeledits.com/scientific-paper.html</a:t>
            </a:r>
          </a:p>
          <a:p>
            <a:pPr indent="-202052">
              <a:lnSpc>
                <a:spcPct val="80000"/>
              </a:lnSpc>
              <a:buNone/>
            </a:pPr>
            <a:endParaRPr sz="1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Simpulan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 t="7172" b="6862"/>
          <a:stretch/>
        </p:blipFill>
        <p:spPr>
          <a:xfrm>
            <a:off x="1919538" y="1484783"/>
            <a:ext cx="8280919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Persentase Nilai Akhir TA 1 CS4002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94" name="Shape 94"/>
          <p:cNvGraphicFramePr/>
          <p:nvPr>
            <p:extLst>
              <p:ext uri="{D42A27DB-BD31-4B8C-83A1-F6EECF244321}">
                <p14:modId xmlns:p14="http://schemas.microsoft.com/office/powerpoint/2010/main" val="2039616189"/>
              </p:ext>
            </p:extLst>
          </p:nvPr>
        </p:nvGraphicFramePr>
        <p:xfrm>
          <a:off x="1738285" y="2117523"/>
          <a:ext cx="8643975" cy="4781166"/>
        </p:xfrm>
        <a:graphic>
          <a:graphicData uri="http://schemas.openxmlformats.org/drawingml/2006/table">
            <a:tbl>
              <a:tblPr>
                <a:noFill/>
                <a:tableStyleId>{8CC1F72E-4AF8-4432-BF39-1D7B033C857F}</a:tableStyleId>
              </a:tblPr>
              <a:tblGrid>
                <a:gridCol w="1267775"/>
                <a:gridCol w="922025"/>
                <a:gridCol w="922025"/>
                <a:gridCol w="922025"/>
                <a:gridCol w="922025"/>
                <a:gridCol w="922025"/>
                <a:gridCol w="922025"/>
                <a:gridCol w="922025"/>
                <a:gridCol w="922025"/>
              </a:tblGrid>
              <a:tr h="48515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2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CS4002</a:t>
                      </a: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 Ajaran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D,E,T,K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2007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36.46%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13.54%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0.83%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46.69%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49.17%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Genap 2007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30.96%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18.86%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1.07%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45.55%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48.40%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2008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30.61%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11.08%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58.31%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58.31%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Genap 2008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30.03%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21.09%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46.33%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46.33%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2009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33.94%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34.97%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2.85%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4.66%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19.69%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2.85%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28.24%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Genap 2009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37.80%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28.71%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8.61%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15.31%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7.18%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24.88%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2010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32.94%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37.06%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1.47%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16.47%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12.06%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28.53%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Genap 2010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32.91%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17.30%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2.95%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3.38%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36.29%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7.17%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46.84%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2011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35.30%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34.32%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8.64%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20.99%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21.72%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Genap 2011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50.38%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34.35%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12.98%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5" name="Shape 95"/>
          <p:cNvSpPr/>
          <p:nvPr/>
        </p:nvSpPr>
        <p:spPr>
          <a:xfrm>
            <a:off x="10025059" y="5539713"/>
            <a:ext cx="642941" cy="95858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pPr algn="ctr"/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1200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Ketua Program Studi S1 Teknik Informatika, </a:t>
            </a:r>
            <a:r>
              <a:rPr lang="id-ID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Pedoman Pelaksanaan Tugas Akhir Program Studi S1 Teknik Informatika, Universitas Telkom, </a:t>
            </a: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2014</a:t>
            </a:r>
            <a:endParaRPr lang="id-ID"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Referensi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dt" idx="10"/>
          </p:nvPr>
        </p:nvSpPr>
        <p:spPr>
          <a:xfrm>
            <a:off x="1524001" y="6411912"/>
            <a:ext cx="1643063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05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25/08/2014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Persentase Nilai Akhir TA 1 IFG412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val="841483872"/>
              </p:ext>
            </p:extLst>
          </p:nvPr>
        </p:nvGraphicFramePr>
        <p:xfrm>
          <a:off x="1738285" y="2417773"/>
          <a:ext cx="8643975" cy="2113371"/>
        </p:xfrm>
        <a:graphic>
          <a:graphicData uri="http://schemas.openxmlformats.org/drawingml/2006/table">
            <a:tbl>
              <a:tblPr>
                <a:noFill/>
                <a:tableStyleId>{69AE40EB-9DC2-447F-9560-EBB07DCEE94B}</a:tableStyleId>
              </a:tblPr>
              <a:tblGrid>
                <a:gridCol w="1267775"/>
                <a:gridCol w="922025"/>
                <a:gridCol w="922025"/>
                <a:gridCol w="922025"/>
                <a:gridCol w="922025"/>
                <a:gridCol w="922025"/>
                <a:gridCol w="922025"/>
                <a:gridCol w="922025"/>
                <a:gridCol w="922025"/>
              </a:tblGrid>
              <a:tr h="48515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28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IFG412</a:t>
                      </a: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 Ajaran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1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D,E,T,K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2012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52.72%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31.95%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4.79%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10.54%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10.54%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Genap 2012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33.61%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27.31%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6.72%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u="none" strike="noStrike" cap="none" baseline="0"/>
                        <a:t>0.42%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u="none" strike="noStrike" cap="none" baseline="0"/>
                        <a:t>31.93%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u="none" strike="noStrike" cap="none" baseline="0"/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u="none" strike="noStrike" cap="none" baseline="0"/>
                        <a:t>0%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u="none" strike="noStrike" cap="none" baseline="0"/>
                        <a:t>32.35%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d-ID" sz="19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Ganjil 2013</a:t>
                      </a: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b="0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u="none" strike="noStrike" cap="none" baseline="0"/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u="none" strike="noStrike" cap="none" baseline="0"/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u="none" strike="noStrike" cap="none" baseline="0"/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u="none" strike="noStrike" cap="none" baseline="0"/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900" u="none" strike="noStrike" cap="none" baseline="0" dirty="0"/>
                    </a:p>
                  </a:txBody>
                  <a:tcPr marL="9525" marR="9525" marT="9525" marB="0" anchor="b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2" name="Shape 102"/>
          <p:cNvSpPr/>
          <p:nvPr/>
        </p:nvSpPr>
        <p:spPr>
          <a:xfrm>
            <a:off x="10025059" y="3649575"/>
            <a:ext cx="642941" cy="95858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pPr algn="ctr"/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847530" y="4635205"/>
            <a:ext cx="8136903" cy="830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algn="ctr">
              <a:buSzPct val="25000"/>
            </a:pPr>
            <a:r>
              <a:rPr lang="id-ID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Terjadi peningkatan jumlah ketidaklulusan dalam Tugas Akhir I (Seminar Proposal)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9028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Akhir I harus lulus barulah bisa mengambil Tugas Akhir II, maka dari itu mari: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Rencanakan Tugas Akhir dengan baik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Mulai untuk berani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menuliskan ide-ide 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anda meski baru 1 paragraf atau satu halaman saja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Akhir merupakan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kewajiban mahasiswa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jadi jangan pernah muncul </a:t>
            </a:r>
            <a:r>
              <a:rPr lang="id-ID" sz="2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statement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 “Dosen sulit untuk dihubungi, Dosen tidak pernah ada di kampus”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Selalu menjunjung tinggi 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etika akademik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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menghindari plagiat, menghindari mengambil tulisan/ide orang lain dan mengakui sebagai ide sendiri</a:t>
            </a:r>
          </a:p>
          <a:p>
            <a:pPr indent="-155761">
              <a:lnSpc>
                <a:spcPct val="90000"/>
              </a:lnSpc>
              <a:buNone/>
            </a:pPr>
            <a:endParaRPr sz="22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55761">
              <a:lnSpc>
                <a:spcPct val="90000"/>
              </a:lnSpc>
              <a:buNone/>
            </a:pPr>
            <a:endParaRPr sz="22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Perubahan Paradigma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65762" y="2009551"/>
            <a:ext cx="8326437" cy="47407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5000"/>
            </a:pPr>
            <a:r>
              <a:rPr lang="en-US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id-ID" sz="22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etidaklulusan</a:t>
            </a:r>
            <a:r>
              <a:rPr lang="id-ID" sz="2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MK TA1</a:t>
            </a:r>
            <a:r>
              <a:rPr lang="en-US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tinggi</a:t>
            </a: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(40% yang mengambil TA1 tidak lulus (nilai D dan E), sebagian besar karena tidak menyelesaikan/melaksanakan SEMINAR)</a:t>
            </a:r>
          </a:p>
          <a:p>
            <a:pPr lvl="1" indent="-187321">
              <a:lnSpc>
                <a:spcPct val="90000"/>
              </a:lnSpc>
              <a:buSzPct val="97368"/>
            </a:pP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Sebagian besar menyatakan </a:t>
            </a:r>
            <a:r>
              <a:rPr lang="id-ID" sz="18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sulit untuk menemukan topik TA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maka dari </a:t>
            </a:r>
            <a:r>
              <a:rPr lang="id-ID" sz="18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Prodi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telah mendorong dosen-dosen untuk </a:t>
            </a:r>
            <a:r>
              <a:rPr lang="id-ID" sz="18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mempublish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judul/topik Tugas Akhir di awal semester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Strategi :</a:t>
            </a:r>
          </a:p>
          <a:p>
            <a:pPr lvl="1" indent="-187321">
              <a:lnSpc>
                <a:spcPct val="90000"/>
              </a:lnSpc>
              <a:buSzPct val="97368"/>
            </a:pP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Mulai </a:t>
            </a:r>
            <a:r>
              <a:rPr lang="id-ID" sz="18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membaca TA sebelumnya 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kemudian perhatikan </a:t>
            </a:r>
            <a:r>
              <a:rPr lang="id-ID" sz="18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bagian saran 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pengembangan, hal ini bisa memberikan ide/inspirasi dalam menentukan topik TA</a:t>
            </a:r>
          </a:p>
          <a:p>
            <a:pPr lvl="1" indent="-187321">
              <a:lnSpc>
                <a:spcPct val="90000"/>
              </a:lnSpc>
              <a:buSzPct val="97368"/>
            </a:pP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Rajin </a:t>
            </a:r>
            <a:r>
              <a:rPr lang="id-ID" sz="1851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berkomunikasi dengan dosen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untuk </a:t>
            </a:r>
            <a:r>
              <a:rPr lang="id-ID" sz="185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mengkonsultasikan</a:t>
            </a:r>
            <a:r>
              <a:rPr lang="id-ID" sz="185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topik baik topik dari dosen atau ide sendiri</a:t>
            </a:r>
          </a:p>
          <a:p>
            <a:pPr indent="-155761">
              <a:lnSpc>
                <a:spcPct val="90000"/>
              </a:lnSpc>
              <a:buNone/>
            </a:pPr>
            <a:endParaRPr sz="22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FAKTA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Waktu pengerjaan TA sudah tidak 2 tahun lagi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SK Dekan tentang TA menyebutkan bahwa TA2 dilaksanakan dalam waktu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6 bulan 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dengan tambahan </a:t>
            </a: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 bulan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(*)</a:t>
            </a:r>
          </a:p>
          <a:p>
            <a:pPr indent="-346066"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Tingkat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kelulusan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tepat waktu semakin </a:t>
            </a:r>
            <a:r>
              <a:rPr lang="id-ID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meningkat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1" indent="-187321">
              <a:buSzPct val="100000"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2007-14.98% ;  2008-21.76% ;  2009 – 37.77%; 2010 - ~50%</a:t>
            </a:r>
          </a:p>
          <a:p>
            <a:pPr indent="-346066">
              <a:buSzPct val="135000"/>
            </a:pP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Jumlah dosen FIF semakin bertambah setiap tahunnya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Fakta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73207" y="1365563"/>
            <a:ext cx="9942395" cy="1323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400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Renungan : Sadar, Mampu dan Percaya Diri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1737" y="2743199"/>
            <a:ext cx="2969936" cy="2730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3245" y="2743202"/>
            <a:ext cx="2730497" cy="2730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61310" y="2743202"/>
            <a:ext cx="2410607" cy="2730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50228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indent="-346066">
              <a:lnSpc>
                <a:spcPct val="80000"/>
              </a:lnSpc>
              <a:spcBef>
                <a:spcPts val="0"/>
              </a:spcBef>
              <a:buSzPct val="135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Skripsi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/Tugas Akhir</a:t>
            </a:r>
          </a:p>
          <a:p>
            <a:pPr indent="-346066">
              <a:lnSpc>
                <a:spcPct val="80000"/>
              </a:lnSpc>
              <a:buSzPct val="25000"/>
              <a:buNone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Tugas Akhir (TA) merupakan karya ilmiah berdasarkan hasil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penelitian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atau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pemecahan suatu masalah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yang dilakukan secara sistematis melalui kegiatan analisis berupa usulan solusi dan hasilnya.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Tesis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346066">
              <a:lnSpc>
                <a:spcPct val="80000"/>
              </a:lnSpc>
              <a:buSzPct val="25000"/>
              <a:buNone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bersifat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kelanjutan atau penambahan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teori, proses atau penerapan yang telah ada. Biasanya bersifat research, maksudnya ada kewajiban untuk memberikan kontribusi terhadap metodologi (atau metode)</a:t>
            </a:r>
          </a:p>
          <a:p>
            <a:pPr indent="-346066">
              <a:lnSpc>
                <a:spcPct val="80000"/>
              </a:lnSpc>
              <a:buSzPct val="135000"/>
            </a:pPr>
            <a:r>
              <a:rPr lang="id-ID" sz="2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Disertasi</a:t>
            </a: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346066">
              <a:lnSpc>
                <a:spcPct val="80000"/>
              </a:lnSpc>
              <a:buSzPct val="25000"/>
              <a:buNone/>
            </a:pPr>
            <a:r>
              <a:rPr lang="id-ID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mempunyai kontribusi yang sangat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mendasar, berlaku universal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atau mempunyai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dampak luas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pada perkembangan IPTEKS. </a:t>
            </a:r>
            <a:r>
              <a:rPr lang="id-ID" sz="2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atau penambahan </a:t>
            </a:r>
            <a:r>
              <a:rPr lang="id-ID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teori, proses atau penerapan yang telah ada. Biasanya bersifat research, maksudnya ada kewajiban untuk memberikan kontribusi terhadap metode (menghasilkan metode baru)</a:t>
            </a:r>
          </a:p>
          <a:p>
            <a:pPr indent="-346066">
              <a:lnSpc>
                <a:spcPct val="80000"/>
              </a:lnSpc>
              <a:buNone/>
            </a:pPr>
            <a:endParaRPr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Skripsi, tesis &amp; disertasi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lnSpc>
                <a:spcPct val="90000"/>
              </a:lnSpc>
              <a:spcBef>
                <a:spcPts val="0"/>
              </a:spcBef>
              <a:buSzPct val="135000"/>
            </a:pPr>
            <a:r>
              <a:rPr lang="id-ID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Tugas Akhir (TA)</a:t>
            </a:r>
          </a:p>
          <a:p>
            <a:pPr lvl="1" indent="-187321">
              <a:lnSpc>
                <a:spcPct val="90000"/>
              </a:lnSpc>
              <a:buSzPct val="97368"/>
            </a:pPr>
            <a:r>
              <a:rPr lang="id-ID" sz="18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merupakan suatu rangkaian kegiatan akademik yang bertujuan untuk menampilkan kompetensi yang dimiliki mahasiswa dalam bentuk penelitian TA serta untuk melatih </a:t>
            </a:r>
            <a:r>
              <a:rPr lang="id-ID" sz="1851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kemandirian dan tanggung jawab ilmiah </a:t>
            </a:r>
            <a:r>
              <a:rPr lang="id-ID" sz="185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mahasiswa mulai dari penyusunan rencana TA, pelaksanaan TA, evaluasi TA hingga penulisan Laporan TA</a:t>
            </a:r>
          </a:p>
          <a:p>
            <a:pPr indent="-346066">
              <a:lnSpc>
                <a:spcPct val="90000"/>
              </a:lnSpc>
              <a:buSzPct val="135000"/>
            </a:pPr>
            <a:r>
              <a:rPr lang="id-ID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Skripsi untuk S1 dapat dikatakan melakukan “napak tilas” terhadap penelitian terdahulu (dasar jurnal/paper international tahun terbaru) dengan menekankan pemahaman mahasiswa terhadap permasalahan yang dihadapi dan solusi yang ditawarkan</a:t>
            </a:r>
          </a:p>
          <a:p>
            <a:pPr indent="-155761">
              <a:lnSpc>
                <a:spcPct val="90000"/>
              </a:lnSpc>
              <a:buNone/>
            </a:pPr>
            <a:endParaRPr sz="2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Definisi Tugas Akhir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1164</Words>
  <Application>Microsoft Office PowerPoint</Application>
  <PresentationFormat>Widescreen</PresentationFormat>
  <Paragraphs>230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template_informatika_slide</vt:lpstr>
      <vt:lpstr>IFG412  Tugas Akhir I (Seminar Proposal) Pengantar Kuliah</vt:lpstr>
      <vt:lpstr>Persentase Nilai Akhir TA 1 CS4002 Update</vt:lpstr>
      <vt:lpstr>Persentase Nilai Akhir TA 1 IFG412 Update</vt:lpstr>
      <vt:lpstr>Perubahan Paradigma</vt:lpstr>
      <vt:lpstr>FAKTA</vt:lpstr>
      <vt:lpstr>Fakta</vt:lpstr>
      <vt:lpstr>Renungan : Sadar, Mampu dan Percaya Diri</vt:lpstr>
      <vt:lpstr>Skripsi, tesis &amp; disertasi</vt:lpstr>
      <vt:lpstr>Definisi Tugas Akhir</vt:lpstr>
      <vt:lpstr>Syarat kelulusan S1</vt:lpstr>
      <vt:lpstr>Mekanisme TA1 Genap 2013/2014</vt:lpstr>
      <vt:lpstr>Kompetensi TA</vt:lpstr>
      <vt:lpstr>Kompetensi TA 1 (Seminar Proposal)</vt:lpstr>
      <vt:lpstr>Time Table Pelaksanaan Mata Kuliah IF412 Tugas Akhir I (Seminar Proposal) -&gt; Tentative</vt:lpstr>
      <vt:lpstr>Penilaian Mata Kuliah IF412 Tugas Akhir I (Seminar Proposal) -&gt; Tentative</vt:lpstr>
      <vt:lpstr>Pertanyaan??</vt:lpstr>
      <vt:lpstr>Best Practice</vt:lpstr>
      <vt:lpstr>Tugas 1</vt:lpstr>
      <vt:lpstr>Simpulan</vt:lpstr>
      <vt:lpstr>Referensi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Pengantar Kuliah</dc:title>
  <cp:lastModifiedBy>dawam djs</cp:lastModifiedBy>
  <cp:revision>18</cp:revision>
  <dcterms:modified xsi:type="dcterms:W3CDTF">2015-01-26T06:08:56Z</dcterms:modified>
</cp:coreProperties>
</file>