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32"/>
  </p:notesMasterIdLst>
  <p:sldIdLst>
    <p:sldId id="290" r:id="rId2"/>
    <p:sldId id="299" r:id="rId3"/>
    <p:sldId id="286" r:id="rId4"/>
    <p:sldId id="259" r:id="rId5"/>
    <p:sldId id="287" r:id="rId6"/>
    <p:sldId id="261" r:id="rId7"/>
    <p:sldId id="262" r:id="rId8"/>
    <p:sldId id="263" r:id="rId9"/>
    <p:sldId id="291" r:id="rId10"/>
    <p:sldId id="292" r:id="rId11"/>
    <p:sldId id="266" r:id="rId12"/>
    <p:sldId id="267" r:id="rId13"/>
    <p:sldId id="268" r:id="rId14"/>
    <p:sldId id="269" r:id="rId15"/>
    <p:sldId id="270" r:id="rId16"/>
    <p:sldId id="293" r:id="rId17"/>
    <p:sldId id="294" r:id="rId18"/>
    <p:sldId id="295" r:id="rId19"/>
    <p:sldId id="296" r:id="rId20"/>
    <p:sldId id="297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8" r:id="rId30"/>
    <p:sldId id="298" r:id="rId31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6699"/>
    <a:srgbClr val="663300"/>
    <a:srgbClr val="FFE2A7"/>
    <a:srgbClr val="99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059"/>
  </p:normalViewPr>
  <p:slideViewPr>
    <p:cSldViewPr>
      <p:cViewPr varScale="1">
        <p:scale>
          <a:sx n="80" d="100"/>
          <a:sy n="80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D4B763-836C-42EA-84C5-FA02BC194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5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57859" y="3251532"/>
            <a:ext cx="513155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6245" y="1269243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6245" y="2227425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646245" y="2875085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90B159-2A5F-4790-A53B-96FD2027AD1E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41" y="216579"/>
            <a:ext cx="4353103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223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5588000" cy="5410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990600"/>
            <a:ext cx="5588000" cy="5410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7171-4E6E-4D89-881F-256CB17F1C91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15200" y="6439187"/>
            <a:ext cx="4572000" cy="365125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ACD4-2B1D-487E-8199-18731003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2009550"/>
            <a:ext cx="11101917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159-2A5F-4790-A53B-96FD2027AD1E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649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159-2A5F-4790-A53B-96FD2027AD1E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544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99769" y="2009551"/>
            <a:ext cx="5380567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6318485" y="2009551"/>
            <a:ext cx="5380567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159-2A5F-4790-A53B-96FD2027AD1E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1336418"/>
            <a:ext cx="11212217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97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89186" y="1645920"/>
            <a:ext cx="5380329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6271683" y="1645920"/>
            <a:ext cx="5393501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476249" y="2659063"/>
            <a:ext cx="5393267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6271683" y="2659063"/>
            <a:ext cx="5393267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159-2A5F-4790-A53B-96FD2027AD1E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485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6238051" y="2009551"/>
            <a:ext cx="5380567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486834" y="2009551"/>
            <a:ext cx="5329767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159-2A5F-4790-A53B-96FD2027AD1E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006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9398" y="4489332"/>
            <a:ext cx="11101917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52" y="4670968"/>
            <a:ext cx="12189231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3421" y="1"/>
            <a:ext cx="12192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6" y="142947"/>
            <a:ext cx="4052245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797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451886"/>
            <a:ext cx="1124189" cy="365125"/>
          </a:xfrm>
        </p:spPr>
        <p:txBody>
          <a:bodyPr/>
          <a:lstStyle/>
          <a:p>
            <a:pPr>
              <a:defRPr/>
            </a:pPr>
            <a:fld id="{FBC36F9A-BCB3-492A-A720-C85C4834385B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801" y="6453452"/>
            <a:ext cx="417195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9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1058C-5C94-44A9-BB07-7E63C9E0E921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85619" y="6531262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CSG2C3 - INTERAKSI MANUSIA DAN KOMPUTER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CACD4-2B1D-487E-8199-187310036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4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486834" y="1336418"/>
            <a:ext cx="11101917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8401"/>
            <a:ext cx="12191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19878" y="6451887"/>
            <a:ext cx="4783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080795" y="6451887"/>
            <a:ext cx="219074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90B159-2A5F-4790-A53B-96FD2027AD1E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12884416" y="5910799"/>
            <a:ext cx="17097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86834" y="1977656"/>
            <a:ext cx="11101917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0"/>
            <a:ext cx="12191991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6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4" r:id="rId8"/>
    <p:sldLayoutId id="2147483795" r:id="rId9"/>
    <p:sldLayoutId id="2147483759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646245" y="2028543"/>
            <a:ext cx="10545755" cy="429768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Dosen</a:t>
            </a:r>
            <a:r>
              <a:rPr lang="en-US" dirty="0" smtClean="0"/>
              <a:t> IMK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6245" y="2438832"/>
            <a:ext cx="10557363" cy="378005"/>
          </a:xfrm>
        </p:spPr>
        <p:txBody>
          <a:bodyPr/>
          <a:lstStyle/>
          <a:p>
            <a:r>
              <a:rPr lang="en-US" dirty="0" smtClean="0"/>
              <a:t>KK SIDE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3962400"/>
            <a:ext cx="4599295" cy="193899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USER INTERFACE  (UI)</a:t>
            </a:r>
            <a:br>
              <a:rPr lang="en-US" sz="2400" dirty="0"/>
            </a:br>
            <a:r>
              <a:rPr lang="en-US" sz="2400" dirty="0"/>
              <a:t>DESIGN PROCESS</a:t>
            </a:r>
          </a:p>
          <a:p>
            <a:pPr algn="ctr"/>
            <a:endParaRPr lang="en-US" sz="2400" b="1" dirty="0"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Step 5</a:t>
            </a:r>
            <a:br>
              <a:rPr lang="en-US" sz="2400" b="1" dirty="0">
                <a:latin typeface="+mj-lt"/>
              </a:rPr>
            </a:br>
            <a:r>
              <a:rPr lang="en-US" sz="2400" b="1" dirty="0" err="1">
                <a:latin typeface="+mj-lt"/>
              </a:rPr>
              <a:t>Pemilihan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Tipe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Window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6244" y="2773434"/>
            <a:ext cx="9859955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Sumber</a:t>
            </a:r>
            <a:r>
              <a:rPr lang="en-US" sz="1200" dirty="0" smtClean="0"/>
              <a:t>: </a:t>
            </a:r>
            <a:r>
              <a:rPr lang="en-US" sz="1200" dirty="0" err="1"/>
              <a:t>Galitz</a:t>
            </a:r>
            <a:r>
              <a:rPr lang="en-US" sz="1200" dirty="0"/>
              <a:t>, Wilbert O. 2007. The Essential Guide to User interface Design: An Introduction </a:t>
            </a:r>
            <a:r>
              <a:rPr lang="en-US" sz="1200" dirty="0" smtClean="0"/>
              <a:t>to GUI </a:t>
            </a:r>
            <a:r>
              <a:rPr lang="en-US" sz="1200" dirty="0"/>
              <a:t>Design Principles and Techniques 3</a:t>
            </a:r>
            <a:r>
              <a:rPr lang="en-US" sz="1200" baseline="30000" dirty="0"/>
              <a:t>rd</a:t>
            </a:r>
            <a:r>
              <a:rPr lang="en-US" sz="1200" dirty="0"/>
              <a:t> Edition. Wiley: Indianapolis.</a:t>
            </a:r>
          </a:p>
        </p:txBody>
      </p:sp>
    </p:spTree>
    <p:extLst>
      <p:ext uri="{BB962C8B-B14F-4D97-AF65-F5344CB8AC3E}">
        <p14:creationId xmlns:p14="http://schemas.microsoft.com/office/powerpoint/2010/main" val="23722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i="1" dirty="0"/>
              <a:t>Tiled Windows</a:t>
            </a:r>
            <a:r>
              <a:rPr lang="en-US" sz="1800" dirty="0"/>
              <a:t>: </a:t>
            </a:r>
            <a:r>
              <a:rPr lang="en-US" sz="1800" dirty="0" err="1"/>
              <a:t>gaya</a:t>
            </a:r>
            <a:r>
              <a:rPr lang="en-US" sz="1800" dirty="0"/>
              <a:t> </a:t>
            </a:r>
            <a:r>
              <a:rPr lang="en-US" sz="1800" dirty="0" err="1"/>
              <a:t>tertua</a:t>
            </a:r>
            <a:r>
              <a:rPr lang="en-US" sz="1800" dirty="0"/>
              <a:t>, </a:t>
            </a:r>
            <a:r>
              <a:rPr lang="en-US" sz="1800" dirty="0" err="1"/>
              <a:t>menampilkan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windows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layar</a:t>
            </a:r>
            <a:endParaRPr lang="en-US" sz="18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i="1" dirty="0"/>
              <a:t>Overlapping Windows</a:t>
            </a:r>
            <a:r>
              <a:rPr lang="en-US" sz="1800" dirty="0"/>
              <a:t>: windows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bertumpuk</a:t>
            </a:r>
            <a:r>
              <a:rPr lang="en-US" sz="1800" dirty="0"/>
              <a:t> </a:t>
            </a:r>
            <a:r>
              <a:rPr lang="en-US" sz="1800" dirty="0" err="1"/>
              <a:t>acak</a:t>
            </a:r>
            <a:endParaRPr lang="en-US" sz="18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i="1" dirty="0"/>
              <a:t>Cascading Windows</a:t>
            </a:r>
            <a:r>
              <a:rPr lang="en-US" sz="1800" dirty="0"/>
              <a:t>: </a:t>
            </a:r>
            <a:r>
              <a:rPr lang="en-US" sz="1800" i="1" dirty="0"/>
              <a:t>overlap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teratur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FBC36F9A-BCB3-492A-A720-C85C4834385B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Gaya </a:t>
            </a:r>
            <a:r>
              <a:rPr lang="en-US" dirty="0" err="1"/>
              <a:t>Penampilan</a:t>
            </a:r>
            <a:r>
              <a:rPr lang="en-US" dirty="0"/>
              <a:t> Windows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341882"/>
            <a:ext cx="3626011" cy="212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6981" y="3723037"/>
            <a:ext cx="3678144" cy="215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7773" y="1851981"/>
            <a:ext cx="3686175" cy="274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2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err="1" smtClean="0"/>
              <a:t>Kelebihan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Pengaturan</a:t>
            </a:r>
            <a:r>
              <a:rPr lang="en-US" dirty="0" smtClean="0"/>
              <a:t> windows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Seluruh</a:t>
            </a:r>
            <a:r>
              <a:rPr lang="en-US" dirty="0" smtClean="0"/>
              <a:t> windows yang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tersembunyi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Sederhana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performansi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tasks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windows minimal</a:t>
            </a:r>
          </a:p>
          <a:p>
            <a:pPr eaLnBrk="1" hangingPunct="1"/>
            <a:r>
              <a:rPr lang="en-US" dirty="0" err="1" smtClean="0"/>
              <a:t>Kekurangan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windows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Setiap</a:t>
            </a:r>
            <a:r>
              <a:rPr lang="en-US" dirty="0" smtClean="0"/>
              <a:t> kali window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dibuka</a:t>
            </a:r>
            <a:r>
              <a:rPr lang="en-US" dirty="0" smtClean="0"/>
              <a:t>, window lain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diprediksi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Konfigurasi</a:t>
            </a:r>
            <a:r>
              <a:rPr lang="en-US" dirty="0" smtClean="0"/>
              <a:t> windows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 </a:t>
            </a:r>
            <a:r>
              <a:rPr lang="en-US" i="1" dirty="0" smtClean="0"/>
              <a:t>scroll bar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control icons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windows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 smtClean="0"/>
          </a:p>
        </p:txBody>
      </p:sp>
      <p:sp>
        <p:nvSpPr>
          <p:cNvPr id="12296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A9FBE4F5-8E1A-4BA3-B14E-0B074676CEE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4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76F5B325-86A8-4B22-9F76-D188C90E7831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Tiled Windows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863" y="2375678"/>
            <a:ext cx="3935192" cy="292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err="1" smtClean="0"/>
              <a:t>Kelebihan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Secara</a:t>
            </a:r>
            <a:r>
              <a:rPr lang="en-US" dirty="0" smtClean="0"/>
              <a:t> visual </a:t>
            </a:r>
            <a:r>
              <a:rPr lang="en-US" dirty="0" err="1" smtClean="0"/>
              <a:t>tampak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familiar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windows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endParaRPr lang="en-US" dirty="0" smtClean="0"/>
          </a:p>
          <a:p>
            <a:pPr lvl="1" eaLnBrk="1" hangingPunct="1"/>
            <a:r>
              <a:rPr lang="en-US" dirty="0" smtClean="0"/>
              <a:t>Windows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Posisi</a:t>
            </a:r>
            <a:r>
              <a:rPr lang="en-US" dirty="0" smtClean="0"/>
              <a:t> windows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windows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berakibat</a:t>
            </a:r>
            <a:r>
              <a:rPr lang="en-US" dirty="0" smtClean="0"/>
              <a:t> fatal</a:t>
            </a:r>
          </a:p>
          <a:p>
            <a:pPr lvl="1" eaLnBrk="1" hangingPunct="1"/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Performansi</a:t>
            </a:r>
            <a:r>
              <a:rPr lang="en-US" dirty="0" smtClean="0"/>
              <a:t> task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windows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eaLnBrk="1" hangingPunct="1"/>
            <a:r>
              <a:rPr lang="en-US" dirty="0" err="1" smtClean="0"/>
              <a:t>Kekurangan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Operasional</a:t>
            </a:r>
            <a:r>
              <a:rPr lang="en-US" dirty="0" smtClean="0"/>
              <a:t> windows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i="1" dirty="0" smtClean="0"/>
              <a:t>tiled windows</a:t>
            </a:r>
          </a:p>
          <a:p>
            <a:pPr lvl="1" eaLnBrk="1" hangingPunct="1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windows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windows lain</a:t>
            </a:r>
          </a:p>
          <a:p>
            <a:pPr lvl="1" eaLnBrk="1" hangingPunct="1"/>
            <a:r>
              <a:rPr lang="en-US" dirty="0" smtClean="0"/>
              <a:t>Windows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terlupakan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Visualisasi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disadari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Kontrol</a:t>
            </a:r>
            <a:r>
              <a:rPr lang="en-US" dirty="0" smtClean="0"/>
              <a:t> windows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merepotkan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FB0947E8-DE1C-4CC7-A847-B348DC8E6CD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8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CD277A66-7C0F-437C-83E2-931F99AF27A4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Overlapping Windows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048000"/>
            <a:ext cx="4161533" cy="24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Kelebihan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window yang </a:t>
            </a:r>
            <a:r>
              <a:rPr lang="en-US" dirty="0" err="1" smtClean="0"/>
              <a:t>tersembunyi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window </a:t>
            </a:r>
            <a:r>
              <a:rPr lang="en-US" dirty="0" err="1" smtClean="0"/>
              <a:t>manapun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Tampilan</a:t>
            </a:r>
            <a:r>
              <a:rPr lang="en-US" dirty="0" smtClean="0"/>
              <a:t> visual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endParaRPr lang="en-US" dirty="0" smtClean="0"/>
          </a:p>
          <a:p>
            <a:pPr eaLnBrk="1" hangingPunct="1"/>
            <a:r>
              <a:rPr lang="en-US" dirty="0" err="1" smtClean="0"/>
              <a:t>Kekurangan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Pengaturan</a:t>
            </a:r>
            <a:r>
              <a:rPr lang="en-US" dirty="0" smtClean="0"/>
              <a:t> windows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77A991F5-003E-4CCD-824A-39685E35D71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42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D875F9B8-4DAD-4B0C-9F76-AD63ACB511E4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Cascading Windows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4771" y="1960072"/>
            <a:ext cx="3168811" cy="185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i="1" dirty="0" smtClean="0"/>
              <a:t>tiled windows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i="1" dirty="0" smtClean="0"/>
              <a:t>single-task</a:t>
            </a:r>
            <a:endParaRPr lang="en-US" dirty="0" smtClean="0"/>
          </a:p>
          <a:p>
            <a:pPr lvl="1" eaLnBrk="1" hangingPunct="1"/>
            <a:r>
              <a:rPr lang="en-US" dirty="0" smtClean="0"/>
              <a:t>Data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endParaRPr lang="en-US" dirty="0" smtClean="0"/>
          </a:p>
          <a:p>
            <a:pPr lvl="1" eaLnBrk="1" hangingPunct="1"/>
            <a:r>
              <a:rPr lang="en-US" i="1" dirty="0" smtClean="0"/>
              <a:t>Tasks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window</a:t>
            </a:r>
          </a:p>
          <a:p>
            <a:pPr lvl="1" eaLnBrk="1" hangingPunct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awam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endParaRPr lang="en-US" dirty="0" smtClean="0"/>
          </a:p>
          <a:p>
            <a:pPr eaLnBrk="1" hangingPunct="1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i="1" dirty="0" smtClean="0"/>
              <a:t>overlapping windows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Berpindah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i="1" dirty="0" smtClean="0"/>
              <a:t>tasks</a:t>
            </a:r>
          </a:p>
          <a:p>
            <a:pPr lvl="1" eaLnBrk="1" hangingPunct="1"/>
            <a:r>
              <a:rPr lang="en-US" i="1" dirty="0" smtClean="0"/>
              <a:t>Tasks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window</a:t>
            </a:r>
          </a:p>
          <a:p>
            <a:pPr lvl="1" eaLnBrk="1" hangingPunct="1"/>
            <a:r>
              <a:rPr lang="en-US" dirty="0" err="1" smtClean="0"/>
              <a:t>Pengguna</a:t>
            </a:r>
            <a:r>
              <a:rPr lang="en-US" dirty="0" smtClean="0"/>
              <a:t> yang </a:t>
            </a:r>
            <a:r>
              <a:rPr lang="en-US" dirty="0" err="1" smtClean="0"/>
              <a:t>berpengalaman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US" dirty="0" smtClean="0"/>
          </a:p>
          <a:p>
            <a:pPr lvl="1" eaLnBrk="1" hangingPunct="1"/>
            <a:r>
              <a:rPr lang="en-US" dirty="0" smtClean="0"/>
              <a:t>Isi </a:t>
            </a:r>
            <a:r>
              <a:rPr lang="en-US" dirty="0" err="1" smtClean="0"/>
              <a:t>tampilan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diprediksi</a:t>
            </a:r>
            <a:endParaRPr lang="en-US" dirty="0" smtClean="0"/>
          </a:p>
        </p:txBody>
      </p:sp>
      <p:sp>
        <p:nvSpPr>
          <p:cNvPr id="15368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84BE5736-06D4-4003-90D4-4B385E7B87A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6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903B9471-C5EC-4DBF-A6B3-6948F66F8D70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Pemilihan</a:t>
            </a:r>
            <a:r>
              <a:rPr lang="en-US" dirty="0" smtClean="0"/>
              <a:t> Gaya </a:t>
            </a:r>
            <a:r>
              <a:rPr lang="en-US" dirty="0" err="1" smtClean="0"/>
              <a:t>Tampilan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i="1" dirty="0" smtClean="0"/>
              <a:t>Primary windows</a:t>
            </a:r>
          </a:p>
          <a:p>
            <a:pPr lvl="1" eaLnBrk="1" hangingPunct="1"/>
            <a:r>
              <a:rPr lang="en-US" dirty="0" smtClean="0"/>
              <a:t>Window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di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i="1" dirty="0" smtClean="0"/>
              <a:t>application window / main window / parent window</a:t>
            </a:r>
          </a:p>
          <a:p>
            <a:pPr lvl="1" eaLnBrk="1" hangingPunct="1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eaLnBrk="1" hangingPunct="1"/>
            <a:r>
              <a:rPr lang="en-US" i="1" dirty="0" smtClean="0"/>
              <a:t>Secondary windows</a:t>
            </a:r>
          </a:p>
          <a:p>
            <a:pPr lvl="1" eaLnBrk="1" hangingPunct="1"/>
            <a:r>
              <a:rPr lang="en-US" dirty="0" smtClean="0"/>
              <a:t>Windows </a:t>
            </a:r>
            <a:r>
              <a:rPr lang="en-US" dirty="0" err="1" smtClean="0"/>
              <a:t>tambahan</a:t>
            </a:r>
            <a:r>
              <a:rPr lang="en-US" dirty="0" smtClean="0"/>
              <a:t> 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i="1" dirty="0" smtClean="0"/>
              <a:t>independent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i="1" dirty="0" smtClean="0"/>
              <a:t>dependent window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primary window</a:t>
            </a:r>
            <a:r>
              <a:rPr lang="en-US" dirty="0" smtClean="0"/>
              <a:t>-</a:t>
            </a:r>
            <a:r>
              <a:rPr lang="en-US" dirty="0" err="1" smtClean="0"/>
              <a:t>nya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i="1" dirty="0" smtClean="0"/>
              <a:t>modal 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i="1" dirty="0" smtClean="0"/>
              <a:t>modeless</a:t>
            </a:r>
            <a:endParaRPr lang="en-US" dirty="0" smtClean="0"/>
          </a:p>
          <a:p>
            <a:pPr eaLnBrk="1" hangingPunct="1"/>
            <a:r>
              <a:rPr lang="en-US" i="1" dirty="0" smtClean="0"/>
              <a:t>Dialog box</a:t>
            </a:r>
          </a:p>
          <a:p>
            <a:pPr lvl="1" eaLnBrk="1" hangingPunct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memperluas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,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i="1" dirty="0" smtClean="0"/>
              <a:t>command</a:t>
            </a:r>
            <a:r>
              <a:rPr lang="en-US" dirty="0" smtClean="0"/>
              <a:t> (OK, </a:t>
            </a:r>
            <a:r>
              <a:rPr lang="en-US" i="1" dirty="0" smtClean="0"/>
              <a:t>cancel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</p:txBody>
      </p:sp>
      <p:sp>
        <p:nvSpPr>
          <p:cNvPr id="16392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B9E9D62C-48C0-4FA4-A231-9E136044F7D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90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86F85CD0-C3F1-4DC6-8818-719C9FACDD49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Tipe-tipe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7680" y="2009550"/>
            <a:ext cx="6446519" cy="402549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independen</a:t>
            </a:r>
            <a:r>
              <a:rPr lang="en-US" sz="1800" dirty="0"/>
              <a:t>.</a:t>
            </a:r>
          </a:p>
          <a:p>
            <a:pPr algn="just">
              <a:spcBef>
                <a:spcPts val="0"/>
              </a:spcBef>
            </a:pP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kontrol</a:t>
            </a:r>
            <a:r>
              <a:rPr lang="en-US" sz="1800" dirty="0"/>
              <a:t> window yang </a:t>
            </a:r>
            <a:r>
              <a:rPr lang="en-US" sz="1800" dirty="0" err="1"/>
              <a:t>terus</a:t>
            </a:r>
            <a:r>
              <a:rPr lang="en-US" sz="1800" dirty="0"/>
              <a:t> </a:t>
            </a:r>
            <a:r>
              <a:rPr lang="en-US" sz="1800" dirty="0" err="1"/>
              <a:t>dipakai</a:t>
            </a:r>
            <a:r>
              <a:rPr lang="en-US" sz="1800" dirty="0"/>
              <a:t>.</a:t>
            </a:r>
          </a:p>
          <a:p>
            <a:pPr algn="just">
              <a:spcBef>
                <a:spcPts val="0"/>
              </a:spcBef>
            </a:pP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yang </a:t>
            </a:r>
            <a:r>
              <a:rPr lang="en-US" sz="1800" dirty="0" err="1"/>
              <a:t>terus</a:t>
            </a:r>
            <a:r>
              <a:rPr lang="en-US" sz="1800" dirty="0"/>
              <a:t> di-</a:t>
            </a:r>
            <a:r>
              <a:rPr lang="en-US" sz="1800" i="1" dirty="0"/>
              <a:t>update</a:t>
            </a:r>
            <a:r>
              <a:rPr lang="en-US" sz="1800" dirty="0"/>
              <a:t>, </a:t>
            </a:r>
            <a:r>
              <a:rPr lang="en-US" sz="1800" dirty="0" err="1"/>
              <a:t>misal</a:t>
            </a:r>
            <a:r>
              <a:rPr lang="en-US" sz="1800" dirty="0"/>
              <a:t> : </a:t>
            </a:r>
            <a:r>
              <a:rPr lang="en-US" sz="1800" dirty="0" err="1"/>
              <a:t>tanggal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.</a:t>
            </a:r>
          </a:p>
          <a:p>
            <a:pPr algn="just">
              <a:spcBef>
                <a:spcPts val="0"/>
              </a:spcBef>
            </a:pP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menunjukkan</a:t>
            </a:r>
            <a:r>
              <a:rPr lang="en-US" sz="1800" dirty="0"/>
              <a:t> </a:t>
            </a:r>
            <a:r>
              <a:rPr lang="en-US" sz="1800" dirty="0" err="1"/>
              <a:t>konteks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i="1" dirty="0"/>
              <a:t>dependent windows.</a:t>
            </a:r>
          </a:p>
          <a:p>
            <a:pPr algn="just">
              <a:spcBef>
                <a:spcPts val="0"/>
              </a:spcBef>
            </a:pPr>
            <a:r>
              <a:rPr lang="en-US" sz="1800" dirty="0" err="1"/>
              <a:t>Jangan</a:t>
            </a:r>
            <a:r>
              <a:rPr lang="en-US" sz="1800" dirty="0"/>
              <a:t> </a:t>
            </a:r>
            <a:r>
              <a:rPr lang="en-US" sz="1800" dirty="0" err="1"/>
              <a:t>membagi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independen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2 /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i="1" dirty="0"/>
              <a:t>primary windows.</a:t>
            </a:r>
            <a:endParaRPr lang="en-US" sz="1800" dirty="0"/>
          </a:p>
          <a:p>
            <a:pPr algn="just">
              <a:spcBef>
                <a:spcPts val="0"/>
              </a:spcBef>
            </a:pPr>
            <a:r>
              <a:rPr lang="en-US" sz="1800" dirty="0" err="1"/>
              <a:t>Jangan</a:t>
            </a:r>
            <a:r>
              <a:rPr lang="en-US" sz="1800" dirty="0"/>
              <a:t> </a:t>
            </a:r>
            <a:r>
              <a:rPr lang="en-US" sz="1800" dirty="0" err="1"/>
              <a:t>menampilkan</a:t>
            </a:r>
            <a:r>
              <a:rPr lang="en-US" sz="1800" dirty="0"/>
              <a:t> </a:t>
            </a:r>
            <a:r>
              <a:rPr lang="en-US" sz="1800" dirty="0" err="1"/>
              <a:t>fungsi-fungsi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berkaitan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i="1" dirty="0"/>
              <a:t>primary window.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FBC36F9A-BCB3-492A-A720-C85C4834385B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Primary Windows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218" y="2438400"/>
            <a:ext cx="4495800" cy="2501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1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aksi</a:t>
            </a:r>
            <a:r>
              <a:rPr lang="en-US" sz="1600" dirty="0"/>
              <a:t> </a:t>
            </a:r>
            <a:r>
              <a:rPr lang="en-US" sz="1600" dirty="0" err="1"/>
              <a:t>lanjutan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tambahan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kompleks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berkaitan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i="1" dirty="0"/>
              <a:t>primary window</a:t>
            </a:r>
            <a:endParaRPr lang="en-US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komponen</a:t>
            </a:r>
            <a:r>
              <a:rPr lang="en-US" sz="1600" dirty="0"/>
              <a:t> window yang </a:t>
            </a:r>
            <a:r>
              <a:rPr lang="en-US" sz="1600" dirty="0" err="1"/>
              <a:t>jarang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endParaRPr lang="en-US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/>
              <a:t>Sebaiknya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i="1" dirty="0"/>
              <a:t>entry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taskbar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/>
              <a:t>Sebaiknya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263x263 dialog units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i="1" dirty="0"/>
              <a:t>Modal VS Modeless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i="1" dirty="0"/>
              <a:t>Modal</a:t>
            </a:r>
            <a:r>
              <a:rPr lang="en-US" sz="1400" dirty="0"/>
              <a:t>: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diselesaikan</a:t>
            </a:r>
            <a:r>
              <a:rPr lang="en-US" sz="1400" dirty="0"/>
              <a:t> </a:t>
            </a:r>
            <a:r>
              <a:rPr lang="en-US" sz="1400" dirty="0" err="1"/>
              <a:t>sebelum</a:t>
            </a:r>
            <a:r>
              <a:rPr lang="en-US" sz="1400" dirty="0"/>
              <a:t> </a:t>
            </a:r>
            <a:r>
              <a:rPr lang="en-US" sz="1400" dirty="0" err="1"/>
              <a:t>berpindah</a:t>
            </a:r>
            <a:r>
              <a:rPr lang="en-US" sz="1400" dirty="0"/>
              <a:t> window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i="1" dirty="0"/>
              <a:t>Modeless</a:t>
            </a:r>
            <a:r>
              <a:rPr lang="en-US" sz="1400" dirty="0"/>
              <a:t>: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paralel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i="1" dirty="0"/>
              <a:t>Cascading VS Unfolding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400" i="1" dirty="0"/>
              <a:t>Cascading</a:t>
            </a:r>
            <a:r>
              <a:rPr lang="en-US" sz="1400" dirty="0"/>
              <a:t>: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i="1" dirty="0"/>
              <a:t>secondary windows </a:t>
            </a:r>
            <a:r>
              <a:rPr lang="en-US" sz="1400" dirty="0" err="1"/>
              <a:t>ditampilkan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i="1" dirty="0"/>
              <a:t>cascading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400" i="1" dirty="0"/>
              <a:t>Unfolding</a:t>
            </a:r>
            <a:r>
              <a:rPr lang="en-US" sz="1400" dirty="0"/>
              <a:t>: </a:t>
            </a:r>
            <a:r>
              <a:rPr lang="en-US" sz="1400" dirty="0" err="1"/>
              <a:t>tambahan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ditampilkan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bagian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window</a:t>
            </a:r>
            <a:endParaRPr lang="en-US" sz="1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FBC36F9A-BCB3-492A-A720-C85C4834385B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Windows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743200"/>
            <a:ext cx="2561224" cy="2133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18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Modal								          Cascading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Modeless						               Unfolding	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FBC36F9A-BCB3-492A-A720-C85C4834385B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Secondary Windows ..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892" y="1991965"/>
            <a:ext cx="2318544" cy="241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2683" y="4984585"/>
            <a:ext cx="327660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6966340" y="4953163"/>
            <a:ext cx="3213966" cy="1260146"/>
            <a:chOff x="5029200" y="4953000"/>
            <a:chExt cx="3810000" cy="160019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4953000"/>
              <a:ext cx="2824163" cy="8016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5038" y="5553075"/>
              <a:ext cx="2824162" cy="1000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7467600" y="2520075"/>
            <a:ext cx="3278981" cy="2098456"/>
            <a:chOff x="2462213" y="1233488"/>
            <a:chExt cx="5624512" cy="495776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62213" y="1233488"/>
              <a:ext cx="4218883" cy="4390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25095" y="2058451"/>
              <a:ext cx="4961630" cy="4132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16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menyampaikan</a:t>
            </a:r>
            <a:r>
              <a:rPr lang="en-US" sz="1800" dirty="0"/>
              <a:t> </a:t>
            </a:r>
            <a:r>
              <a:rPr lang="en-US" sz="1800" dirty="0" err="1"/>
              <a:t>pesan</a:t>
            </a:r>
            <a:r>
              <a:rPr lang="en-US" sz="1800" dirty="0"/>
              <a:t> </a:t>
            </a:r>
            <a:r>
              <a:rPr lang="en-US" sz="1800" dirty="0" err="1"/>
              <a:t>singkat</a:t>
            </a:r>
            <a:endParaRPr lang="en-US" sz="1800" dirty="0"/>
          </a:p>
          <a:p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meminta</a:t>
            </a:r>
            <a:r>
              <a:rPr lang="en-US" sz="1800" dirty="0"/>
              <a:t> </a:t>
            </a:r>
            <a:r>
              <a:rPr lang="en-US" sz="1800" dirty="0" err="1"/>
              <a:t>aksi</a:t>
            </a:r>
            <a:r>
              <a:rPr lang="en-US" sz="1800" dirty="0"/>
              <a:t> </a:t>
            </a:r>
            <a:r>
              <a:rPr lang="en-US" sz="1800" dirty="0" err="1"/>
              <a:t>spesifik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endParaRPr lang="en-US" sz="1800" dirty="0"/>
          </a:p>
          <a:p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menampilkan</a:t>
            </a:r>
            <a:r>
              <a:rPr lang="en-US" sz="1800" dirty="0"/>
              <a:t> </a:t>
            </a:r>
            <a:r>
              <a:rPr lang="en-US" sz="1800" dirty="0" err="1"/>
              <a:t>aksi</a:t>
            </a:r>
            <a:r>
              <a:rPr lang="en-US" sz="1800" dirty="0"/>
              <a:t> yang</a:t>
            </a:r>
          </a:p>
          <a:p>
            <a:pPr lvl="1"/>
            <a:r>
              <a:rPr lang="en-US" sz="1800" dirty="0" err="1"/>
              <a:t>Singkat</a:t>
            </a:r>
            <a:endParaRPr lang="en-US" sz="1800" dirty="0"/>
          </a:p>
          <a:p>
            <a:pPr lvl="1"/>
            <a:r>
              <a:rPr lang="en-US" sz="1800" dirty="0" err="1"/>
              <a:t>Jarang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endParaRPr lang="en-US" sz="1800" dirty="0"/>
          </a:p>
          <a:p>
            <a:r>
              <a:rPr lang="en-US" sz="1800" dirty="0" err="1"/>
              <a:t>Tombol</a:t>
            </a:r>
            <a:r>
              <a:rPr lang="en-US" sz="1800" dirty="0"/>
              <a:t> </a:t>
            </a:r>
            <a:r>
              <a:rPr lang="en-US" sz="1800" i="1" dirty="0"/>
              <a:t>command</a:t>
            </a:r>
            <a:r>
              <a:rPr lang="en-US" sz="1800" dirty="0"/>
              <a:t> yang </a:t>
            </a:r>
            <a:r>
              <a:rPr lang="en-US" sz="1800" dirty="0" err="1"/>
              <a:t>berisi</a:t>
            </a:r>
            <a:endParaRPr lang="en-US" sz="1800" dirty="0"/>
          </a:p>
          <a:p>
            <a:pPr lvl="1"/>
            <a:r>
              <a:rPr lang="en-US" sz="1800" dirty="0"/>
              <a:t>OK</a:t>
            </a:r>
          </a:p>
          <a:p>
            <a:pPr lvl="1"/>
            <a:r>
              <a:rPr lang="en-US" sz="1800" dirty="0"/>
              <a:t>Cancel</a:t>
            </a:r>
          </a:p>
          <a:p>
            <a:pPr lvl="1"/>
            <a:r>
              <a:rPr lang="en-US" sz="1800" dirty="0" err="1"/>
              <a:t>dll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FBC36F9A-BCB3-492A-A720-C85C4834385B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Dialog Box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369" y="3352801"/>
            <a:ext cx="3491425" cy="2714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374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noProof="1"/>
              <a:t>Setelah mengikuti materi ini mahasiswa </a:t>
            </a:r>
            <a:r>
              <a:rPr lang="en-US" noProof="1" smtClean="0"/>
              <a:t>dapat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smtClean="0"/>
              <a:t>windows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F3612A9-08C7-41D0-8B33-5CDD947169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A90B159-2A5F-4790-A53B-96FD2027AD1E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 numCol="1"/>
          <a:lstStyle/>
          <a:p>
            <a:r>
              <a:rPr lang="en-US" sz="1800" dirty="0"/>
              <a:t>Property	sheet					</a:t>
            </a:r>
            <a:r>
              <a:rPr lang="en-US" sz="1800" dirty="0" smtClean="0"/>
              <a:t>               Property </a:t>
            </a:r>
            <a:r>
              <a:rPr lang="en-US" sz="1800" dirty="0"/>
              <a:t>Inspector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FBC36F9A-BCB3-492A-A720-C85C4834385B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Property Sheets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Property Inspectors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904" y="2405816"/>
            <a:ext cx="3352800" cy="383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8186" y="2722132"/>
            <a:ext cx="2876550" cy="130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8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b="0" i="1" dirty="0" smtClean="0"/>
              <a:t>Message box</a:t>
            </a:r>
          </a:p>
          <a:p>
            <a:pPr eaLnBrk="1" hangingPunct="1"/>
            <a:endParaRPr lang="en-US" b="0" i="1" dirty="0" smtClean="0"/>
          </a:p>
          <a:p>
            <a:pPr eaLnBrk="1" hangingPunct="1"/>
            <a:endParaRPr lang="en-US" b="0" i="1" dirty="0" smtClean="0"/>
          </a:p>
          <a:p>
            <a:pPr marL="0" indent="0">
              <a:buNone/>
            </a:pPr>
            <a:endParaRPr lang="en-US" sz="1000" i="1" dirty="0"/>
          </a:p>
          <a:p>
            <a:pPr eaLnBrk="1" hangingPunct="1"/>
            <a:r>
              <a:rPr lang="en-US" b="0" i="1" dirty="0" smtClean="0"/>
              <a:t>Palette window</a:t>
            </a:r>
          </a:p>
          <a:p>
            <a:pPr eaLnBrk="1" hangingPunct="1"/>
            <a:endParaRPr lang="en-US" b="0" i="1" dirty="0" smtClean="0"/>
          </a:p>
          <a:p>
            <a:pPr eaLnBrk="1" hangingPunct="1"/>
            <a:endParaRPr lang="en-US" sz="1400" i="1" dirty="0"/>
          </a:p>
          <a:p>
            <a:pPr eaLnBrk="1" hangingPunct="1"/>
            <a:r>
              <a:rPr lang="en-US" b="0" i="1" dirty="0" smtClean="0"/>
              <a:t>Pop-up window</a:t>
            </a:r>
          </a:p>
          <a:p>
            <a:pPr eaLnBrk="1" hangingPunct="1"/>
            <a:endParaRPr lang="en-US" b="0" i="1" dirty="0" smtClean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001D1A87-FF86-4362-81AD-5460260E7E3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B34B27A4-BA24-4D62-8F00-732F689EFB92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Komponen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06045"/>
            <a:ext cx="3742708" cy="1250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26832"/>
            <a:ext cx="3917921" cy="63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075" y="4718884"/>
            <a:ext cx="3245758" cy="1484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err="1" smtClean="0"/>
              <a:t>Pengorganisasian</a:t>
            </a:r>
            <a:r>
              <a:rPr lang="en-US" dirty="0" smtClean="0"/>
              <a:t> windows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task </a:t>
            </a:r>
            <a:r>
              <a:rPr lang="en-US" dirty="0" err="1" smtClean="0"/>
              <a:t>pengguna</a:t>
            </a:r>
            <a:r>
              <a:rPr lang="en-US" dirty="0" smtClean="0"/>
              <a:t>;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i="1" dirty="0" smtClean="0"/>
              <a:t>the most common tasks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the most efficient sequence of steps</a:t>
            </a:r>
            <a:endParaRPr lang="en-US" dirty="0" smtClean="0"/>
          </a:p>
          <a:p>
            <a:pPr eaLnBrk="1" hangingPunct="1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i="1" dirty="0" smtClean="0"/>
              <a:t>primary windows </a:t>
            </a:r>
            <a:r>
              <a:rPr lang="en-US" dirty="0" err="1" smtClean="0"/>
              <a:t>untuk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i="1" dirty="0" smtClean="0"/>
              <a:t>top-level context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dependent windows</a:t>
            </a:r>
          </a:p>
          <a:p>
            <a:pPr lvl="1" eaLnBrk="1" hangingPunct="1"/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pPr eaLnBrk="1" hangingPunct="1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i="1" dirty="0" smtClean="0"/>
              <a:t>secondary windows </a:t>
            </a:r>
            <a:r>
              <a:rPr lang="en-US" dirty="0" err="1" smtClean="0"/>
              <a:t>untuk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primary window</a:t>
            </a:r>
            <a:endParaRPr lang="en-US" dirty="0" smtClean="0"/>
          </a:p>
          <a:p>
            <a:pPr eaLnBrk="1" hangingPunct="1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i="1" dirty="0" smtClean="0"/>
              <a:t>dialog boxes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Informasi</a:t>
            </a:r>
            <a:r>
              <a:rPr lang="en-US" dirty="0" smtClean="0"/>
              <a:t> yang “</a:t>
            </a:r>
            <a:r>
              <a:rPr lang="en-US" i="1" dirty="0" smtClean="0"/>
              <a:t>nice to know”</a:t>
            </a:r>
            <a:endParaRPr lang="en-US" dirty="0" smtClean="0"/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38054262-EA47-4715-A5D2-E15AFA6652F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8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66884F43-905A-446E-A805-5503835C13B0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Pengorganisasian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Window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(Mayhew, 1992)</a:t>
            </a:r>
          </a:p>
          <a:p>
            <a:pPr eaLnBrk="1" hangingPunct="1"/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mendalam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i="1" dirty="0" smtClean="0"/>
              <a:t>user tasks</a:t>
            </a:r>
            <a:endParaRPr lang="en-US" dirty="0" smtClean="0"/>
          </a:p>
          <a:p>
            <a:pPr eaLnBrk="1" hangingPunct="1"/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, </a:t>
            </a:r>
            <a:r>
              <a:rPr lang="en-US" dirty="0" err="1" smtClean="0"/>
              <a:t>fitur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i="1" dirty="0" smtClean="0"/>
              <a:t>tasks</a:t>
            </a:r>
          </a:p>
          <a:p>
            <a:pPr eaLnBrk="1" hangingPunct="1"/>
            <a:r>
              <a:rPr lang="en-US" dirty="0" smtClean="0"/>
              <a:t>Tim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endParaRPr lang="en-US" dirty="0" smtClean="0"/>
          </a:p>
          <a:p>
            <a:pPr eaLnBrk="1" hangingPunct="1"/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petunjuk</a:t>
            </a:r>
            <a:r>
              <a:rPr lang="en-US" dirty="0" smtClean="0"/>
              <a:t> manual </a:t>
            </a:r>
            <a:r>
              <a:rPr lang="en-US" dirty="0" err="1" smtClean="0"/>
              <a:t>beserta</a:t>
            </a:r>
            <a:r>
              <a:rPr lang="en-US" dirty="0" smtClean="0"/>
              <a:t> in-</a:t>
            </a:r>
            <a:r>
              <a:rPr lang="en-US" dirty="0" err="1" smtClean="0"/>
              <a:t>efisiensi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  <p:sp>
        <p:nvSpPr>
          <p:cNvPr id="2458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7516C1A2-4B04-40C0-B370-54E52604AD0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82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A7A296E1-9F38-4BA4-8013-0F55FD9E0898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yang </a:t>
            </a:r>
            <a:r>
              <a:rPr lang="en-US" sz="2400" dirty="0" err="1"/>
              <a:t>Buruk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Minimalkan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windows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eaLnBrk="1" hangingPunct="1"/>
            <a:r>
              <a:rPr lang="en-US" dirty="0" err="1" smtClean="0"/>
              <a:t>Sebisa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gunakan</a:t>
            </a:r>
            <a:r>
              <a:rPr lang="en-US" dirty="0" smtClean="0"/>
              <a:t> window </a:t>
            </a:r>
            <a:r>
              <a:rPr lang="en-US" dirty="0" err="1" smtClean="0"/>
              <a:t>tunggal</a:t>
            </a:r>
            <a:endParaRPr lang="en-US" dirty="0" smtClean="0"/>
          </a:p>
          <a:p>
            <a:pPr eaLnBrk="1" hangingPunct="1"/>
            <a:r>
              <a:rPr lang="en-US" dirty="0" err="1" smtClean="0"/>
              <a:t>Pertimbangkan</a:t>
            </a:r>
            <a:r>
              <a:rPr lang="en-US" dirty="0" smtClean="0"/>
              <a:t> </a:t>
            </a:r>
            <a:r>
              <a:rPr lang="en-US" i="1" dirty="0" smtClean="0"/>
              <a:t>user tasks</a:t>
            </a:r>
          </a:p>
          <a:p>
            <a:pPr eaLnBrk="1" hangingPunct="1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window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; </a:t>
            </a:r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secondary window</a:t>
            </a:r>
            <a:r>
              <a:rPr lang="en-US" dirty="0" smtClean="0"/>
              <a:t> yang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5608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928AD83A-4610-4F8B-B3D4-CA862D99C58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6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C4B90DC3-1ACA-4DBC-A033-D186CBEE9BB6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Pengorganisasian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dirty="0" err="1" smtClean="0"/>
              <a:t>Sediakan</a:t>
            </a:r>
            <a:r>
              <a:rPr lang="en-US" sz="1600" dirty="0" smtClean="0"/>
              <a:t> windows yang </a:t>
            </a:r>
            <a:r>
              <a:rPr lang="en-US" sz="1600" dirty="0" err="1" smtClean="0"/>
              <a:t>cukup</a:t>
            </a:r>
            <a:r>
              <a:rPr lang="en-US" sz="1600" dirty="0" smtClean="0"/>
              <a:t> </a:t>
            </a:r>
            <a:r>
              <a:rPr lang="en-US" sz="1600" dirty="0" err="1" smtClean="0"/>
              <a:t>besar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endParaRPr lang="en-US" sz="1600" dirty="0" smtClean="0"/>
          </a:p>
          <a:p>
            <a:pPr lvl="1"/>
            <a:r>
              <a:rPr lang="en-US" sz="1400" dirty="0" err="1" smtClean="0"/>
              <a:t>Menampilkan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relevan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task</a:t>
            </a:r>
          </a:p>
          <a:p>
            <a:pPr lvl="1"/>
            <a:r>
              <a:rPr lang="en-US" sz="1400" dirty="0" err="1" smtClean="0"/>
              <a:t>Hindari</a:t>
            </a:r>
            <a:r>
              <a:rPr lang="en-US" sz="1400" dirty="0" smtClean="0"/>
              <a:t> </a:t>
            </a:r>
            <a:r>
              <a:rPr lang="en-US" sz="1400" dirty="0" err="1" smtClean="0"/>
              <a:t>menyembunyikan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informasi</a:t>
            </a:r>
            <a:r>
              <a:rPr lang="en-US" sz="1400" dirty="0" smtClean="0"/>
              <a:t> </a:t>
            </a:r>
            <a:r>
              <a:rPr lang="en-US" sz="1400" dirty="0" err="1" smtClean="0"/>
              <a:t>penting</a:t>
            </a:r>
            <a:endParaRPr lang="en-US" sz="1400" dirty="0" smtClean="0"/>
          </a:p>
          <a:p>
            <a:pPr lvl="1"/>
            <a:r>
              <a:rPr lang="en-US" sz="1400" dirty="0" err="1" smtClean="0"/>
              <a:t>Hindari</a:t>
            </a:r>
            <a:r>
              <a:rPr lang="en-US" sz="1400" dirty="0" smtClean="0"/>
              <a:t> </a:t>
            </a:r>
            <a:r>
              <a:rPr lang="en-US" sz="1400" dirty="0" err="1" smtClean="0"/>
              <a:t>memenuhi</a:t>
            </a:r>
            <a:r>
              <a:rPr lang="en-US" sz="1400" dirty="0" smtClean="0"/>
              <a:t> </a:t>
            </a:r>
            <a:r>
              <a:rPr lang="en-US" sz="1400" dirty="0" err="1" smtClean="0"/>
              <a:t>layar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menyebabkan</a:t>
            </a:r>
            <a:r>
              <a:rPr lang="en-US" sz="1400" dirty="0" smtClean="0"/>
              <a:t> </a:t>
            </a:r>
            <a:r>
              <a:rPr lang="en-US" sz="1400" dirty="0" err="1" smtClean="0"/>
              <a:t>kebingungan</a:t>
            </a:r>
            <a:r>
              <a:rPr lang="en-US" sz="1400" dirty="0" smtClean="0"/>
              <a:t> visual</a:t>
            </a:r>
          </a:p>
          <a:p>
            <a:pPr lvl="1"/>
            <a:r>
              <a:rPr lang="en-US" sz="1400" dirty="0" err="1" smtClean="0"/>
              <a:t>Minimalkan</a:t>
            </a:r>
            <a:r>
              <a:rPr lang="en-US" sz="1400" dirty="0" smtClean="0"/>
              <a:t> </a:t>
            </a:r>
            <a:r>
              <a:rPr lang="en-US" sz="1400" dirty="0" err="1" smtClean="0"/>
              <a:t>kebutuhan</a:t>
            </a:r>
            <a:r>
              <a:rPr lang="en-US" sz="1400" dirty="0" smtClean="0"/>
              <a:t> scrolling; </a:t>
            </a:r>
            <a:r>
              <a:rPr lang="en-US" sz="1400" dirty="0" err="1" smtClean="0"/>
              <a:t>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sebagian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layar</a:t>
            </a:r>
            <a:endParaRPr lang="en-US" sz="1400" dirty="0" smtClean="0"/>
          </a:p>
          <a:p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window </a:t>
            </a:r>
            <a:r>
              <a:rPr lang="en-US" sz="1600" dirty="0" err="1" smtClean="0"/>
              <a:t>terlalu</a:t>
            </a:r>
            <a:r>
              <a:rPr lang="en-US" sz="1600" dirty="0" smtClean="0"/>
              <a:t> </a:t>
            </a:r>
            <a:r>
              <a:rPr lang="en-US" sz="1600" dirty="0" err="1" smtClean="0"/>
              <a:t>besar</a:t>
            </a:r>
            <a:r>
              <a:rPr lang="en-US" sz="1600" dirty="0" smtClean="0"/>
              <a:t>, </a:t>
            </a:r>
            <a:r>
              <a:rPr lang="en-US" sz="1600" dirty="0" err="1" smtClean="0"/>
              <a:t>tentukan</a:t>
            </a:r>
            <a:endParaRPr lang="en-US" sz="1600" dirty="0" smtClean="0"/>
          </a:p>
          <a:p>
            <a:pPr lvl="1"/>
            <a:r>
              <a:rPr lang="en-US" sz="1400" dirty="0" err="1" smtClean="0"/>
              <a:t>Apakah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informasi</a:t>
            </a:r>
            <a:r>
              <a:rPr lang="en-US" sz="1400" dirty="0" smtClean="0"/>
              <a:t> </a:t>
            </a:r>
            <a:r>
              <a:rPr lang="en-US" sz="1400" dirty="0" err="1" smtClean="0"/>
              <a:t>diperlukan</a:t>
            </a:r>
            <a:r>
              <a:rPr lang="en-US" sz="1400" dirty="0" smtClean="0"/>
              <a:t>?</a:t>
            </a:r>
          </a:p>
          <a:p>
            <a:pPr lvl="1"/>
            <a:r>
              <a:rPr lang="en-US" sz="1400" dirty="0" err="1" smtClean="0"/>
              <a:t>Apakah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informasi</a:t>
            </a:r>
            <a:r>
              <a:rPr lang="en-US" sz="1400" dirty="0" smtClean="0"/>
              <a:t> </a:t>
            </a:r>
            <a:r>
              <a:rPr lang="en-US" sz="1400" dirty="0" err="1" smtClean="0"/>
              <a:t>berhubungan</a:t>
            </a:r>
            <a:r>
              <a:rPr lang="en-US" sz="1400" dirty="0" smtClean="0"/>
              <a:t>?</a:t>
            </a:r>
          </a:p>
          <a:p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, </a:t>
            </a:r>
            <a:r>
              <a:rPr lang="en-US" sz="1600" dirty="0" err="1" smtClean="0"/>
              <a:t>buat</a:t>
            </a:r>
            <a:r>
              <a:rPr lang="en-US" sz="1600" dirty="0" smtClean="0"/>
              <a:t> window </a:t>
            </a:r>
            <a:r>
              <a:rPr lang="en-US" sz="1600" dirty="0" err="1" smtClean="0"/>
              <a:t>sekecil</a:t>
            </a:r>
            <a:r>
              <a:rPr lang="en-US" sz="1600" dirty="0" smtClean="0"/>
              <a:t> </a:t>
            </a:r>
            <a:r>
              <a:rPr lang="en-US" sz="1600" dirty="0" err="1" smtClean="0"/>
              <a:t>mungkin</a:t>
            </a:r>
            <a:endParaRPr lang="en-US" sz="1600" dirty="0" smtClean="0"/>
          </a:p>
          <a:p>
            <a:pPr lvl="1"/>
            <a:r>
              <a:rPr lang="en-US" sz="1400" dirty="0" err="1" smtClean="0"/>
              <a:t>Ukuran</a:t>
            </a:r>
            <a:r>
              <a:rPr lang="en-US" sz="1400" dirty="0" smtClean="0"/>
              <a:t> window optimal:</a:t>
            </a:r>
          </a:p>
          <a:p>
            <a:pPr lvl="2"/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teks</a:t>
            </a:r>
            <a:r>
              <a:rPr lang="en-US" sz="1200" dirty="0" smtClean="0"/>
              <a:t>, </a:t>
            </a:r>
            <a:r>
              <a:rPr lang="en-US" sz="1200" dirty="0" err="1" smtClean="0"/>
              <a:t>sekitar</a:t>
            </a:r>
            <a:r>
              <a:rPr lang="en-US" sz="1200" dirty="0" smtClean="0"/>
              <a:t> 12 </a:t>
            </a:r>
            <a:r>
              <a:rPr lang="en-US" sz="1200" dirty="0" err="1" smtClean="0"/>
              <a:t>baris</a:t>
            </a:r>
            <a:endParaRPr lang="en-US" sz="1200" dirty="0" smtClean="0"/>
          </a:p>
          <a:p>
            <a:pPr lvl="2"/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alfanumerik</a:t>
            </a:r>
            <a:r>
              <a:rPr lang="en-US" sz="1200" dirty="0" smtClean="0"/>
              <a:t>, </a:t>
            </a:r>
            <a:r>
              <a:rPr lang="en-US" sz="1200" dirty="0" err="1" smtClean="0"/>
              <a:t>sekitar</a:t>
            </a:r>
            <a:r>
              <a:rPr lang="en-US" sz="1200" dirty="0" smtClean="0"/>
              <a:t> 7 </a:t>
            </a:r>
            <a:r>
              <a:rPr lang="en-US" sz="1200" dirty="0" err="1" smtClean="0"/>
              <a:t>baris</a:t>
            </a:r>
            <a:endParaRPr lang="en-US" sz="1200" dirty="0" smtClean="0"/>
          </a:p>
        </p:txBody>
      </p:sp>
      <p:sp>
        <p:nvSpPr>
          <p:cNvPr id="26632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6E62C5-EE82-4D4F-A614-6CE8C292F55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3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8A6524C-FE97-4320-8DCB-C8C10E21C1DB}" type="datetime1">
              <a:rPr lang="en-US" smtClean="0"/>
              <a:pPr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Ukuran Windows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32500" lnSpcReduction="20000"/>
          </a:bodyPr>
          <a:lstStyle/>
          <a:p>
            <a:pPr eaLnBrk="1" hangingPunct="1"/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meletakkan</a:t>
            </a:r>
            <a:r>
              <a:rPr lang="en-US" sz="3000" dirty="0"/>
              <a:t> window di </a:t>
            </a:r>
            <a:r>
              <a:rPr lang="en-US" sz="3000" dirty="0" err="1"/>
              <a:t>layar</a:t>
            </a:r>
            <a:r>
              <a:rPr lang="en-US" sz="3000" dirty="0"/>
              <a:t>, </a:t>
            </a:r>
            <a:r>
              <a:rPr lang="en-US" sz="3000" dirty="0" err="1"/>
              <a:t>pertimbangkan</a:t>
            </a:r>
            <a:r>
              <a:rPr lang="en-US" sz="3000" dirty="0"/>
              <a:t> </a:t>
            </a:r>
            <a:r>
              <a:rPr lang="en-US" sz="3000" dirty="0" err="1"/>
              <a:t>penggunaan</a:t>
            </a:r>
            <a:r>
              <a:rPr lang="en-US" sz="3000" dirty="0"/>
              <a:t> window, </a:t>
            </a:r>
            <a:r>
              <a:rPr lang="en-US" sz="3000" dirty="0" err="1"/>
              <a:t>dimensi</a:t>
            </a:r>
            <a:r>
              <a:rPr lang="en-US" sz="3000" dirty="0"/>
              <a:t> total </a:t>
            </a:r>
            <a:r>
              <a:rPr lang="en-US" sz="3000" dirty="0" err="1"/>
              <a:t>layar</a:t>
            </a:r>
            <a:r>
              <a:rPr lang="en-US" sz="3000" dirty="0"/>
              <a:t>,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alasan</a:t>
            </a:r>
            <a:r>
              <a:rPr lang="en-US" sz="3000" dirty="0"/>
              <a:t> </a:t>
            </a:r>
            <a:r>
              <a:rPr lang="en-US" sz="3000" dirty="0" err="1"/>
              <a:t>kemunculan</a:t>
            </a:r>
            <a:r>
              <a:rPr lang="en-US" sz="3000" dirty="0"/>
              <a:t> window</a:t>
            </a:r>
          </a:p>
          <a:p>
            <a:pPr eaLnBrk="1" hangingPunct="1"/>
            <a:r>
              <a:rPr lang="en-US" sz="3000" dirty="0" err="1"/>
              <a:t>Panduan</a:t>
            </a:r>
            <a:r>
              <a:rPr lang="en-US" sz="3000" dirty="0"/>
              <a:t> </a:t>
            </a:r>
            <a:r>
              <a:rPr lang="en-US" sz="3000" dirty="0" err="1"/>
              <a:t>umum</a:t>
            </a:r>
            <a:r>
              <a:rPr lang="en-US" sz="3000" dirty="0"/>
              <a:t>:</a:t>
            </a:r>
          </a:p>
          <a:p>
            <a:pPr lvl="1" eaLnBrk="1" hangingPunct="1"/>
            <a:r>
              <a:rPr lang="en-US" sz="3000" dirty="0" err="1"/>
              <a:t>Letakkan</a:t>
            </a:r>
            <a:r>
              <a:rPr lang="en-US" sz="3000" dirty="0"/>
              <a:t> window </a:t>
            </a:r>
            <a:r>
              <a:rPr lang="en-US" sz="3000" dirty="0" err="1"/>
              <a:t>sehingga</a:t>
            </a:r>
            <a:r>
              <a:rPr lang="en-US" sz="3000" dirty="0"/>
              <a:t> </a:t>
            </a:r>
            <a:r>
              <a:rPr lang="en-US" sz="3000" dirty="0" err="1"/>
              <a:t>tampak</a:t>
            </a:r>
            <a:r>
              <a:rPr lang="en-US" sz="3000" dirty="0"/>
              <a:t> </a:t>
            </a:r>
            <a:r>
              <a:rPr lang="en-US" sz="3000" dirty="0" err="1"/>
              <a:t>secara</a:t>
            </a:r>
            <a:r>
              <a:rPr lang="en-US" sz="3000" dirty="0"/>
              <a:t> </a:t>
            </a:r>
            <a:r>
              <a:rPr lang="en-US" sz="3000" dirty="0" err="1"/>
              <a:t>keseluruhan</a:t>
            </a:r>
            <a:endParaRPr lang="en-US" sz="3000" dirty="0"/>
          </a:p>
          <a:p>
            <a:pPr lvl="1" eaLnBrk="1" hangingPunct="1"/>
            <a:r>
              <a:rPr lang="en-US" sz="3000" dirty="0" err="1"/>
              <a:t>Jika</a:t>
            </a:r>
            <a:r>
              <a:rPr lang="en-US" sz="3000" dirty="0"/>
              <a:t> window di-</a:t>
            </a:r>
            <a:r>
              <a:rPr lang="en-US" sz="3000" i="1" dirty="0"/>
              <a:t>restore</a:t>
            </a:r>
            <a:r>
              <a:rPr lang="en-US" sz="3000" dirty="0"/>
              <a:t>, </a:t>
            </a:r>
            <a:r>
              <a:rPr lang="en-US" sz="3000" dirty="0" err="1"/>
              <a:t>letakkan</a:t>
            </a:r>
            <a:r>
              <a:rPr lang="en-US" sz="3000" dirty="0"/>
              <a:t> di </a:t>
            </a:r>
            <a:r>
              <a:rPr lang="en-US" sz="3000" dirty="0" err="1"/>
              <a:t>tempat</a:t>
            </a:r>
            <a:r>
              <a:rPr lang="en-US" sz="3000" dirty="0"/>
              <a:t> </a:t>
            </a:r>
            <a:r>
              <a:rPr lang="en-US" sz="3000" dirty="0" err="1"/>
              <a:t>muncul</a:t>
            </a:r>
            <a:r>
              <a:rPr lang="en-US" sz="3000" dirty="0"/>
              <a:t> </a:t>
            </a:r>
            <a:r>
              <a:rPr lang="en-US" sz="3000" dirty="0" err="1"/>
              <a:t>terakhirnya</a:t>
            </a:r>
            <a:endParaRPr lang="en-US" sz="3000" dirty="0"/>
          </a:p>
          <a:p>
            <a:pPr lvl="1" eaLnBrk="1" hangingPunct="1"/>
            <a:r>
              <a:rPr lang="en-US" sz="3000" dirty="0" err="1"/>
              <a:t>Jika</a:t>
            </a:r>
            <a:r>
              <a:rPr lang="en-US" sz="3000" dirty="0"/>
              <a:t> window </a:t>
            </a:r>
            <a:r>
              <a:rPr lang="en-US" sz="3000" dirty="0" err="1"/>
              <a:t>baru</a:t>
            </a:r>
            <a:r>
              <a:rPr lang="en-US" sz="3000" dirty="0"/>
              <a:t> </a:t>
            </a:r>
            <a:r>
              <a:rPr lang="en-US" sz="3000" dirty="0" err="1"/>
              <a:t>dibuka</a:t>
            </a:r>
            <a:r>
              <a:rPr lang="en-US" sz="3000" dirty="0"/>
              <a:t>, </a:t>
            </a:r>
            <a:r>
              <a:rPr lang="en-US" sz="3000" dirty="0" err="1"/>
              <a:t>letakkan</a:t>
            </a:r>
            <a:endParaRPr lang="en-US" sz="3000" dirty="0"/>
          </a:p>
          <a:p>
            <a:pPr lvl="2" eaLnBrk="1" hangingPunct="1"/>
            <a:r>
              <a:rPr lang="en-US" sz="3000" dirty="0"/>
              <a:t>Di </a:t>
            </a:r>
            <a:r>
              <a:rPr lang="en-US" sz="3000" dirty="0" err="1"/>
              <a:t>titik</a:t>
            </a:r>
            <a:r>
              <a:rPr lang="en-US" sz="3000" dirty="0"/>
              <a:t> </a:t>
            </a:r>
            <a:r>
              <a:rPr lang="en-US" sz="3000" dirty="0" err="1"/>
              <a:t>perhatian</a:t>
            </a:r>
            <a:r>
              <a:rPr lang="en-US" sz="3000" dirty="0"/>
              <a:t> </a:t>
            </a:r>
            <a:r>
              <a:rPr lang="en-US" sz="3000" dirty="0" err="1"/>
              <a:t>pengguna</a:t>
            </a:r>
            <a:r>
              <a:rPr lang="en-US" sz="3000" dirty="0"/>
              <a:t>, </a:t>
            </a:r>
            <a:r>
              <a:rPr lang="en-US" sz="3000" dirty="0" err="1"/>
              <a:t>biasanya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kursor</a:t>
            </a:r>
            <a:r>
              <a:rPr lang="en-US" sz="3000" dirty="0"/>
              <a:t> / pointer</a:t>
            </a:r>
          </a:p>
          <a:p>
            <a:pPr lvl="2" eaLnBrk="1" hangingPunct="1"/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posisi</a:t>
            </a:r>
            <a:r>
              <a:rPr lang="en-US" sz="3000" dirty="0"/>
              <a:t> yang </a:t>
            </a:r>
            <a:r>
              <a:rPr lang="en-US" sz="3000" dirty="0" err="1"/>
              <a:t>mudah</a:t>
            </a:r>
            <a:r>
              <a:rPr lang="en-US" sz="3000" dirty="0"/>
              <a:t> </a:t>
            </a:r>
            <a:r>
              <a:rPr lang="en-US" sz="3000" dirty="0" err="1"/>
              <a:t>dinavigasi</a:t>
            </a:r>
            <a:endParaRPr lang="en-US" sz="3000" dirty="0"/>
          </a:p>
          <a:p>
            <a:pPr lvl="2" eaLnBrk="1" hangingPunct="1"/>
            <a:r>
              <a:rPr lang="en-US" sz="3000" dirty="0" err="1"/>
              <a:t>Tidak</a:t>
            </a:r>
            <a:r>
              <a:rPr lang="en-US" sz="3000" dirty="0"/>
              <a:t> </a:t>
            </a:r>
            <a:r>
              <a:rPr lang="en-US" sz="3000" dirty="0" err="1"/>
              <a:t>menutupi</a:t>
            </a:r>
            <a:r>
              <a:rPr lang="en-US" sz="3000" dirty="0"/>
              <a:t> window lain yang </a:t>
            </a:r>
            <a:r>
              <a:rPr lang="en-US" sz="3000" dirty="0" err="1"/>
              <a:t>penting</a:t>
            </a:r>
            <a:r>
              <a:rPr lang="en-US" sz="3000" dirty="0"/>
              <a:t>/ </a:t>
            </a:r>
            <a:r>
              <a:rPr lang="en-US" sz="3000" dirty="0" err="1"/>
              <a:t>berkaitan</a:t>
            </a:r>
            <a:endParaRPr lang="en-US" sz="3000" dirty="0"/>
          </a:p>
          <a:p>
            <a:pPr lvl="1" eaLnBrk="1" hangingPunct="1"/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banyak</a:t>
            </a:r>
            <a:r>
              <a:rPr lang="en-US" sz="3000" dirty="0"/>
              <a:t> windows, </a:t>
            </a:r>
            <a:r>
              <a:rPr lang="en-US" sz="3000" dirty="0" err="1"/>
              <a:t>berikan</a:t>
            </a:r>
            <a:r>
              <a:rPr lang="en-US" sz="3000" dirty="0"/>
              <a:t> </a:t>
            </a:r>
            <a:r>
              <a:rPr lang="en-US" sz="3000" dirty="0" err="1"/>
              <a:t>posisi</a:t>
            </a:r>
            <a:r>
              <a:rPr lang="en-US" sz="3000" dirty="0"/>
              <a:t> </a:t>
            </a:r>
            <a:r>
              <a:rPr lang="en-US" sz="3000" dirty="0" err="1"/>
              <a:t>unik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tiap</a:t>
            </a:r>
            <a:r>
              <a:rPr lang="en-US" sz="3000" dirty="0"/>
              <a:t> window (</a:t>
            </a:r>
            <a:r>
              <a:rPr lang="en-US" sz="3000" i="1" dirty="0"/>
              <a:t>cascade</a:t>
            </a:r>
            <a:r>
              <a:rPr lang="en-US" sz="3000" dirty="0"/>
              <a:t>)</a:t>
            </a:r>
          </a:p>
          <a:p>
            <a:pPr lvl="1" eaLnBrk="1" hangingPunct="1"/>
            <a:r>
              <a:rPr lang="en-US" sz="3000" dirty="0" err="1"/>
              <a:t>Jika</a:t>
            </a:r>
            <a:r>
              <a:rPr lang="en-US" sz="3000" dirty="0"/>
              <a:t> </a:t>
            </a:r>
            <a:r>
              <a:rPr lang="en-US" sz="3000" dirty="0" err="1"/>
              <a:t>konfigurasi</a:t>
            </a:r>
            <a:r>
              <a:rPr lang="en-US" sz="3000" dirty="0"/>
              <a:t> monitor </a:t>
            </a:r>
            <a:r>
              <a:rPr lang="en-US" sz="3000" dirty="0" err="1"/>
              <a:t>beragam</a:t>
            </a:r>
            <a:r>
              <a:rPr lang="en-US" sz="3000" dirty="0"/>
              <a:t>, </a:t>
            </a:r>
            <a:r>
              <a:rPr lang="en-US" sz="3000" dirty="0" err="1"/>
              <a:t>tampilkan</a:t>
            </a:r>
            <a:r>
              <a:rPr lang="en-US" sz="3000" dirty="0"/>
              <a:t> </a:t>
            </a:r>
            <a:r>
              <a:rPr lang="en-US" sz="3000" i="1" dirty="0"/>
              <a:t>secondary window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monitor yang </a:t>
            </a:r>
            <a:r>
              <a:rPr lang="en-US" sz="3000" dirty="0" err="1"/>
              <a:t>sama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i="1" dirty="0"/>
              <a:t>primary window</a:t>
            </a:r>
            <a:endParaRPr lang="en-US" sz="3000" dirty="0"/>
          </a:p>
          <a:p>
            <a:pPr lvl="1" eaLnBrk="1" hangingPunct="1"/>
            <a:r>
              <a:rPr lang="en-US" sz="3000" dirty="0" err="1"/>
              <a:t>Jika</a:t>
            </a:r>
            <a:r>
              <a:rPr lang="en-US" sz="3000" dirty="0"/>
              <a:t> </a:t>
            </a:r>
            <a:r>
              <a:rPr lang="en-US" sz="3000" dirty="0" err="1"/>
              <a:t>tidak</a:t>
            </a:r>
            <a:r>
              <a:rPr lang="en-US" sz="3000" dirty="0"/>
              <a:t>, </a:t>
            </a:r>
            <a:r>
              <a:rPr lang="en-US" sz="3000" dirty="0" err="1"/>
              <a:t>letakkan</a:t>
            </a:r>
            <a:r>
              <a:rPr lang="en-US" sz="3000" dirty="0"/>
              <a:t> </a:t>
            </a:r>
            <a:r>
              <a:rPr lang="en-US" sz="3000" i="1" dirty="0"/>
              <a:t>secondary window</a:t>
            </a:r>
            <a:r>
              <a:rPr lang="en-US" sz="3000" dirty="0"/>
              <a:t> di </a:t>
            </a:r>
            <a:r>
              <a:rPr lang="en-US" sz="3000" dirty="0" err="1"/>
              <a:t>tengah</a:t>
            </a:r>
            <a:r>
              <a:rPr lang="en-US" sz="3000" dirty="0"/>
              <a:t> </a:t>
            </a:r>
            <a:r>
              <a:rPr lang="en-US" sz="3000" i="1" dirty="0"/>
              <a:t>primary window</a:t>
            </a:r>
            <a:r>
              <a:rPr lang="en-US" sz="3000" dirty="0"/>
              <a:t> </a:t>
            </a:r>
            <a:r>
              <a:rPr lang="en-US" sz="3000" dirty="0" err="1"/>
              <a:t>secara</a:t>
            </a:r>
            <a:r>
              <a:rPr lang="en-US" sz="3000" dirty="0"/>
              <a:t> horizontal</a:t>
            </a:r>
          </a:p>
          <a:p>
            <a:pPr lvl="1" eaLnBrk="1" hangingPunct="1"/>
            <a:r>
              <a:rPr lang="en-US" sz="3000" dirty="0" err="1"/>
              <a:t>Cegah</a:t>
            </a:r>
            <a:r>
              <a:rPr lang="en-US" sz="3000" dirty="0"/>
              <a:t> </a:t>
            </a:r>
            <a:r>
              <a:rPr lang="en-US" sz="3000" dirty="0" err="1"/>
              <a:t>pengguna</a:t>
            </a:r>
            <a:r>
              <a:rPr lang="en-US" sz="3000" dirty="0"/>
              <a:t> </a:t>
            </a:r>
            <a:r>
              <a:rPr lang="en-US" sz="3000" dirty="0" err="1"/>
              <a:t>memindahkan</a:t>
            </a:r>
            <a:r>
              <a:rPr lang="en-US" sz="3000" dirty="0"/>
              <a:t> window </a:t>
            </a:r>
            <a:r>
              <a:rPr lang="en-US" sz="3000" dirty="0" err="1"/>
              <a:t>ke</a:t>
            </a:r>
            <a:r>
              <a:rPr lang="en-US" sz="3000" dirty="0"/>
              <a:t> </a:t>
            </a:r>
            <a:r>
              <a:rPr lang="en-US" sz="3000" dirty="0" err="1"/>
              <a:t>posisi</a:t>
            </a:r>
            <a:r>
              <a:rPr lang="en-US" sz="3000" dirty="0"/>
              <a:t> yang </a:t>
            </a:r>
            <a:r>
              <a:rPr lang="en-US" sz="3000" dirty="0" err="1"/>
              <a:t>sulit</a:t>
            </a:r>
            <a:r>
              <a:rPr lang="en-US" sz="3000" dirty="0"/>
              <a:t> di-</a:t>
            </a:r>
            <a:r>
              <a:rPr lang="en-US" sz="3000" dirty="0" err="1"/>
              <a:t>reposisi</a:t>
            </a:r>
            <a:endParaRPr lang="en-US" sz="3000" dirty="0"/>
          </a:p>
          <a:p>
            <a:r>
              <a:rPr lang="en-US" sz="3000" dirty="0"/>
              <a:t>Dialog box:</a:t>
            </a:r>
          </a:p>
          <a:p>
            <a:pPr lvl="1"/>
            <a:r>
              <a:rPr lang="en-US" sz="3000" dirty="0" err="1"/>
              <a:t>Jika</a:t>
            </a:r>
            <a:r>
              <a:rPr lang="en-US" sz="3000" dirty="0"/>
              <a:t> dialog box </a:t>
            </a:r>
            <a:r>
              <a:rPr lang="en-US" sz="3000" dirty="0" err="1"/>
              <a:t>berkaitan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seluruh</a:t>
            </a:r>
            <a:r>
              <a:rPr lang="en-US" sz="3000" dirty="0"/>
              <a:t> </a:t>
            </a:r>
            <a:r>
              <a:rPr lang="en-US" sz="3000" dirty="0" err="1"/>
              <a:t>sistem</a:t>
            </a:r>
            <a:r>
              <a:rPr lang="en-US" sz="3000" dirty="0"/>
              <a:t>, </a:t>
            </a:r>
            <a:r>
              <a:rPr lang="en-US" sz="3000" dirty="0" err="1"/>
              <a:t>letakkan</a:t>
            </a:r>
            <a:r>
              <a:rPr lang="en-US" sz="3000" dirty="0"/>
              <a:t> di </a:t>
            </a:r>
            <a:r>
              <a:rPr lang="en-US" sz="3000" dirty="0" err="1"/>
              <a:t>tengah</a:t>
            </a:r>
            <a:r>
              <a:rPr lang="en-US" sz="3000" dirty="0"/>
              <a:t> </a:t>
            </a:r>
            <a:r>
              <a:rPr lang="en-US" sz="3000" dirty="0" err="1"/>
              <a:t>layar</a:t>
            </a:r>
            <a:endParaRPr lang="en-US" sz="3000" dirty="0"/>
          </a:p>
          <a:p>
            <a:pPr lvl="1"/>
            <a:r>
              <a:rPr lang="en-US" sz="3000" dirty="0" err="1"/>
              <a:t>Jaga</a:t>
            </a:r>
            <a:r>
              <a:rPr lang="en-US" sz="3000" dirty="0"/>
              <a:t> </a:t>
            </a:r>
            <a:r>
              <a:rPr lang="en-US" sz="3000" dirty="0" err="1"/>
              <a:t>informasi</a:t>
            </a:r>
            <a:r>
              <a:rPr lang="en-US" sz="3000" dirty="0"/>
              <a:t> di </a:t>
            </a:r>
            <a:r>
              <a:rPr lang="en-US" sz="3000" dirty="0" err="1"/>
              <a:t>layar</a:t>
            </a:r>
            <a:r>
              <a:rPr lang="en-US" sz="3000" dirty="0"/>
              <a:t> </a:t>
            </a:r>
            <a:r>
              <a:rPr lang="en-US" sz="3000" dirty="0" err="1"/>
              <a:t>tetap</a:t>
            </a:r>
            <a:r>
              <a:rPr lang="en-US" sz="3000" dirty="0"/>
              <a:t> </a:t>
            </a:r>
            <a:r>
              <a:rPr lang="en-US" sz="3000" dirty="0" err="1"/>
              <a:t>tampak</a:t>
            </a:r>
            <a:endParaRPr lang="en-US" sz="3000" dirty="0"/>
          </a:p>
          <a:p>
            <a:pPr lvl="1"/>
            <a:r>
              <a:rPr lang="en-US" sz="3100" dirty="0" err="1"/>
              <a:t>Jika</a:t>
            </a:r>
            <a:r>
              <a:rPr lang="en-US" sz="3100" dirty="0"/>
              <a:t> </a:t>
            </a:r>
            <a:r>
              <a:rPr lang="en-US" sz="3100" dirty="0" err="1"/>
              <a:t>sebuah</a:t>
            </a:r>
            <a:r>
              <a:rPr lang="en-US" sz="3100" dirty="0"/>
              <a:t> dialog box </a:t>
            </a:r>
            <a:r>
              <a:rPr lang="en-US" sz="3100" dirty="0" err="1"/>
              <a:t>memanggil</a:t>
            </a:r>
            <a:r>
              <a:rPr lang="en-US" sz="3100" dirty="0"/>
              <a:t> dialog box lain, </a:t>
            </a:r>
            <a:r>
              <a:rPr lang="en-US" sz="3100" dirty="0" err="1"/>
              <a:t>buat</a:t>
            </a:r>
            <a:r>
              <a:rPr lang="en-US" sz="3100" dirty="0"/>
              <a:t> box yang </a:t>
            </a:r>
            <a:r>
              <a:rPr lang="en-US" sz="3100" dirty="0" err="1"/>
              <a:t>pertama</a:t>
            </a:r>
            <a:r>
              <a:rPr lang="en-US" sz="3100" dirty="0"/>
              <a:t> </a:t>
            </a:r>
            <a:r>
              <a:rPr lang="en-US" sz="3100" dirty="0" err="1"/>
              <a:t>dapat</a:t>
            </a:r>
            <a:r>
              <a:rPr lang="en-US" sz="3100" dirty="0"/>
              <a:t> </a:t>
            </a:r>
            <a:r>
              <a:rPr lang="en-US" sz="3100" dirty="0" err="1"/>
              <a:t>dipindahkan</a:t>
            </a:r>
            <a:r>
              <a:rPr lang="en-US" sz="3100" dirty="0"/>
              <a:t> </a:t>
            </a:r>
            <a:r>
              <a:rPr lang="en-US" sz="3100" dirty="0" err="1"/>
              <a:t>kapanpun</a:t>
            </a:r>
            <a:endParaRPr lang="en-US" sz="3100" dirty="0"/>
          </a:p>
          <a:p>
            <a:pPr marL="163512" indent="0">
              <a:buNone/>
            </a:pPr>
            <a:endParaRPr lang="en-US" dirty="0" smtClean="0"/>
          </a:p>
        </p:txBody>
      </p:sp>
      <p:sp>
        <p:nvSpPr>
          <p:cNvPr id="27656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5088A142-8333-482F-847D-D15AA212F8C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54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F135D744-67EA-47D2-B2B3-8357C0F95D98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Letak</a:t>
            </a:r>
            <a:r>
              <a:rPr lang="en-US" dirty="0" smtClean="0"/>
              <a:t> Window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/>
            <a:r>
              <a:rPr lang="en-US" i="1" dirty="0" smtClean="0"/>
              <a:t>Browser</a:t>
            </a:r>
            <a:r>
              <a:rPr lang="en-US" dirty="0" smtClean="0"/>
              <a:t>: </a:t>
            </a:r>
            <a:r>
              <a:rPr lang="en-US" i="1" dirty="0" smtClean="0"/>
              <a:t>user interface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World Wide Web</a:t>
            </a:r>
          </a:p>
          <a:p>
            <a:pPr eaLnBrk="1" hangingPunct="1"/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browser:</a:t>
            </a:r>
          </a:p>
          <a:p>
            <a:pPr lvl="1" eaLnBrk="1" hangingPunct="1"/>
            <a:r>
              <a:rPr lang="en-US" i="1" dirty="0" smtClean="0"/>
              <a:t>back, forward, stop, refresh, home, search, favorites, history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Content area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Panel </a:t>
            </a:r>
            <a:r>
              <a:rPr lang="en-US" dirty="0" err="1" smtClean="0"/>
              <a:t>navigasi</a:t>
            </a:r>
            <a:r>
              <a:rPr lang="en-US" dirty="0" smtClean="0"/>
              <a:t> global, di </a:t>
            </a:r>
            <a:r>
              <a:rPr lang="en-US" dirty="0" err="1" smtClean="0"/>
              <a:t>atas</a:t>
            </a:r>
            <a:endParaRPr lang="en-US" dirty="0" smtClean="0"/>
          </a:p>
          <a:p>
            <a:pPr lvl="1" eaLnBrk="1" hangingPunct="1"/>
            <a:r>
              <a:rPr lang="en-US" dirty="0" smtClean="0"/>
              <a:t>Panel </a:t>
            </a: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, di </a:t>
            </a:r>
            <a:r>
              <a:rPr lang="en-US" dirty="0" err="1" smtClean="0"/>
              <a:t>kiri</a:t>
            </a:r>
            <a:endParaRPr lang="en-US" dirty="0" smtClean="0"/>
          </a:p>
          <a:p>
            <a:pPr lvl="1" eaLnBrk="1" hangingPunct="1"/>
            <a:r>
              <a:rPr lang="en-US" dirty="0" smtClean="0"/>
              <a:t>Panel </a:t>
            </a: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i="1" dirty="0" smtClean="0"/>
              <a:t>data fields</a:t>
            </a:r>
            <a:r>
              <a:rPr lang="en-US" dirty="0" smtClean="0"/>
              <a:t>, </a:t>
            </a:r>
            <a:r>
              <a:rPr lang="en-US" dirty="0" err="1" smtClean="0"/>
              <a:t>tombol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eaLnBrk="1" hangingPunct="1"/>
            <a:r>
              <a:rPr lang="en-US" dirty="0" err="1" smtClean="0"/>
              <a:t>Kemampuan</a:t>
            </a:r>
            <a:r>
              <a:rPr lang="en-US" dirty="0" smtClean="0"/>
              <a:t> windowing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content area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i="1" dirty="0" smtClean="0"/>
              <a:t>Frames</a:t>
            </a:r>
          </a:p>
          <a:p>
            <a:pPr lvl="1" eaLnBrk="1" hangingPunct="1"/>
            <a:r>
              <a:rPr lang="en-US" i="1" dirty="0" smtClean="0"/>
              <a:t>Java scripts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970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4C029557-15F3-48BD-A36E-154BEBD5C41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702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954D42A6-6126-4C18-AA38-51D49396A9D9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Web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Web Browser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4935" y="2858414"/>
            <a:ext cx="7182130" cy="84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err="1" smtClean="0"/>
              <a:t>Deskripsi</a:t>
            </a:r>
            <a:r>
              <a:rPr lang="en-US" dirty="0" smtClean="0"/>
              <a:t>: </a:t>
            </a:r>
          </a:p>
          <a:p>
            <a:pPr lvl="1" eaLnBrk="1" hangingPunct="1"/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, di-</a:t>
            </a:r>
            <a:r>
              <a:rPr lang="en-US" i="1" dirty="0" smtClean="0"/>
              <a:t>scroll </a:t>
            </a:r>
            <a:r>
              <a:rPr lang="en-US" dirty="0" err="1" smtClean="0"/>
              <a:t>dan</a:t>
            </a:r>
            <a:r>
              <a:rPr lang="en-US" dirty="0" smtClean="0"/>
              <a:t> di-</a:t>
            </a:r>
            <a:r>
              <a:rPr lang="en-US" i="1" dirty="0" smtClean="0"/>
              <a:t>update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format </a:t>
            </a:r>
            <a:r>
              <a:rPr lang="en-US" i="1" dirty="0" smtClean="0"/>
              <a:t>tiled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Penggunaan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content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i="1" dirty="0" smtClean="0"/>
              <a:t>content 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parsial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Panduan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frame (max 3)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ditampilkan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frame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 </a:t>
            </a:r>
            <a:r>
              <a:rPr lang="en-US" i="1" dirty="0" smtClean="0"/>
              <a:t>scrolling region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endParaRPr lang="en-US" dirty="0" smtClean="0"/>
          </a:p>
        </p:txBody>
      </p:sp>
      <p:sp>
        <p:nvSpPr>
          <p:cNvPr id="30728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97705682-EDB8-4ECF-8A4A-123889DEDDE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6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B1688BFB-6241-4FE5-948E-6CFCABAA625F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Frames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7681" y="2009550"/>
            <a:ext cx="7532370" cy="4025490"/>
          </a:xfrm>
        </p:spPr>
        <p:txBody>
          <a:bodyPr/>
          <a:lstStyle/>
          <a:p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di Web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1996</a:t>
            </a:r>
          </a:p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seksama</a:t>
            </a:r>
            <a:endParaRPr lang="en-US" dirty="0"/>
          </a:p>
          <a:p>
            <a:r>
              <a:rPr lang="en-US" dirty="0" err="1"/>
              <a:t>Anekdot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i="1" dirty="0"/>
              <a:t>When a pop-up window begins to appear, most people close them before they are rendered.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4F4E691-149D-4C44-867D-67862B9E767E}" type="datetime1">
              <a:rPr lang="en-US" smtClean="0"/>
              <a:t>10/5/2015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Pop-Up Windows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2007963"/>
            <a:ext cx="2819400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6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noProof="1" smtClean="0"/>
              <a:t>Windows </a:t>
            </a:r>
            <a:r>
              <a:rPr lang="en-US" sz="2000" noProof="1"/>
              <a:t>adalah sebuah area di layar, biasanya berbentuk persegi empat, memiliki batas-batas dan memiliki bagian yang menunjukkan aktivitas komputer atau bagian yang memungkinkan manusia berdialog dengan komputer.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BD3D37C7-2133-4BB1-9709-437DD5756C5A}" type="datetime1">
              <a:rPr lang="en-US" smtClean="0"/>
              <a:t>10/5/2015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Windows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9" y="3633239"/>
            <a:ext cx="28956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486429"/>
            <a:ext cx="2540000" cy="19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9011" y="4520405"/>
            <a:ext cx="2990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356351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524001" y="6356351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10/5/2015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window</a:t>
            </a:r>
          </a:p>
          <a:p>
            <a:pPr eaLnBrk="1" hangingPunct="1"/>
            <a:r>
              <a:rPr lang="en-US" dirty="0" err="1" smtClean="0"/>
              <a:t>Ukuran</a:t>
            </a:r>
            <a:r>
              <a:rPr lang="en-US" dirty="0" smtClean="0"/>
              <a:t> (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)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endParaRPr lang="en-US" dirty="0" smtClean="0"/>
          </a:p>
          <a:p>
            <a:pPr eaLnBrk="1" hangingPunct="1"/>
            <a:r>
              <a:rPr lang="en-US" dirty="0" smtClean="0"/>
              <a:t>Status: </a:t>
            </a:r>
            <a:r>
              <a:rPr lang="en-US" dirty="0" err="1" smtClean="0"/>
              <a:t>aktif</a:t>
            </a:r>
            <a:r>
              <a:rPr lang="en-US" dirty="0" smtClean="0"/>
              <a:t> /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r>
              <a:rPr lang="en-US" dirty="0" smtClean="0"/>
              <a:t> /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endParaRPr lang="en-US" dirty="0" smtClean="0"/>
          </a:p>
          <a:p>
            <a:pPr eaLnBrk="1" hangingPunct="1"/>
            <a:r>
              <a:rPr lang="en-US" dirty="0" err="1" smtClean="0"/>
              <a:t>Visibilitas</a:t>
            </a:r>
            <a:r>
              <a:rPr lang="en-US" dirty="0" smtClean="0"/>
              <a:t> –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(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tersembunyi</a:t>
            </a:r>
            <a:r>
              <a:rPr lang="en-US" dirty="0" smtClean="0"/>
              <a:t> di </a:t>
            </a:r>
            <a:r>
              <a:rPr lang="en-US" dirty="0" err="1" smtClean="0"/>
              <a:t>balik</a:t>
            </a:r>
            <a:r>
              <a:rPr lang="en-US" dirty="0" smtClean="0"/>
              <a:t> window lain)</a:t>
            </a:r>
          </a:p>
          <a:p>
            <a:pPr eaLnBrk="1" hangingPunct="1"/>
            <a:r>
              <a:rPr lang="en-US" dirty="0" err="1" smtClean="0"/>
              <a:t>Lokasi</a:t>
            </a:r>
            <a:r>
              <a:rPr lang="en-US" dirty="0" smtClean="0"/>
              <a:t>,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endParaRPr lang="en-US" dirty="0" smtClean="0"/>
          </a:p>
          <a:p>
            <a:pPr eaLnBrk="1" hangingPunct="1"/>
            <a:r>
              <a:rPr lang="en-US" dirty="0" err="1" smtClean="0"/>
              <a:t>Tampilan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windows lain (</a:t>
            </a:r>
            <a:r>
              <a:rPr lang="en-US" i="1" dirty="0" smtClean="0"/>
              <a:t>tiled, overlap, cascading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window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endParaRPr lang="en-US" dirty="0" smtClean="0"/>
          </a:p>
          <a:p>
            <a:pPr eaLnBrk="1" hangingPunct="1"/>
            <a:r>
              <a:rPr lang="en-US" i="1" dirty="0" smtClean="0"/>
              <a:t>Highlight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 smtClean="0"/>
          </a:p>
          <a:p>
            <a:pPr eaLnBrk="1" hangingPunct="1"/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i="1" dirty="0" smtClean="0"/>
              <a:t>task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didukung</a:t>
            </a:r>
            <a:endParaRPr lang="en-US" i="1" dirty="0" smtClean="0"/>
          </a:p>
        </p:txBody>
      </p:sp>
      <p:sp>
        <p:nvSpPr>
          <p:cNvPr id="5128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4D7A8102-E778-4A8D-87CC-C557FCAA706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6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7672F00A-B357-4EFA-9FAD-5BE4EBE7DDDC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Karakteristik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7681" y="2009550"/>
            <a:ext cx="7589520" cy="4025490"/>
          </a:xfrm>
        </p:spPr>
        <p:txBody>
          <a:bodyPr/>
          <a:lstStyle/>
          <a:p>
            <a:pPr algn="just"/>
            <a:r>
              <a:rPr lang="en-US" dirty="0"/>
              <a:t>Windows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berpindah-pindah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lain,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dihentikan</a:t>
            </a:r>
            <a:r>
              <a:rPr lang="en-US" dirty="0"/>
              <a:t> </a:t>
            </a:r>
            <a:r>
              <a:rPr lang="en-US" dirty="0" err="1"/>
              <a:t>sewaktu-waktu</a:t>
            </a:r>
            <a:r>
              <a:rPr lang="en-US" dirty="0"/>
              <a:t>, </a:t>
            </a:r>
            <a:r>
              <a:rPr lang="en-US" dirty="0" err="1"/>
              <a:t>diulang</a:t>
            </a:r>
            <a:r>
              <a:rPr lang="en-US" dirty="0"/>
              <a:t>,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Windows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meringankan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BC9E4DB-7A81-4E43-8A70-D9F6F14C861E}" type="datetime1">
              <a:rPr lang="en-US" smtClean="0"/>
              <a:t>10/5/2015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Dukungan</a:t>
            </a:r>
            <a:r>
              <a:rPr lang="en-US" dirty="0"/>
              <a:t> Windows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3755" y="2737809"/>
            <a:ext cx="3413915" cy="256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1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level</a:t>
            </a:r>
          </a:p>
          <a:p>
            <a:pPr eaLnBrk="1" hangingPunct="1"/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level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mengkombinasikan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i="1" dirty="0" smtClean="0"/>
              <a:t>task</a:t>
            </a:r>
          </a:p>
          <a:p>
            <a:pPr eaLnBrk="1" hangingPunct="1"/>
            <a:r>
              <a:rPr lang="en-US" dirty="0" err="1" smtClean="0"/>
              <a:t>Mengingatkan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(</a:t>
            </a:r>
            <a:r>
              <a:rPr lang="en-US" dirty="0" err="1" smtClean="0"/>
              <a:t>pilihan</a:t>
            </a:r>
            <a:r>
              <a:rPr lang="en-US" dirty="0" smtClean="0"/>
              <a:t> menu, </a:t>
            </a:r>
            <a:r>
              <a:rPr lang="en-US" dirty="0" err="1" smtClean="0"/>
              <a:t>rencana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Mengawasi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internal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task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historis</a:t>
            </a:r>
            <a:r>
              <a:rPr lang="en-US" dirty="0" smtClean="0"/>
              <a:t>,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CD095707-6739-4080-B4F5-00B73CD653B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4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1F079960-2124-4464-ABE7-B4068ABE3EFF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Tampilan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noProof="1" smtClean="0"/>
              <a:t>Panduan desain yang ada biasanya hanya menyelesaikan masalah perangkat keras, tanpa memperhatikan usabilitas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Standar desain yang ada sangat umum dan terbatas untuk lingkup produk tertentu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Tiap pengembang memperkenalkan standar dan panduan desain baru yang sesuai dengan produk mereka. Akibatnya, pengguna harus mempelajari gaya desain yang berbeda-beda setiap berhadapan dengan produk tertentu.</a:t>
            </a:r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7BC230AA-7879-4D65-B368-F7DC3C86192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8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9455F0F2-B96E-4D11-8BA8-C3B9DB7DE674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Historis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noProof="1" smtClean="0"/>
              <a:t>Ukuran layar yang tersedia seringkali tidak cukup besar bagi pengguna untuk memanfaatkan windowing dengan optimal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Kecepatan pemrosesan yang rendah dan ukuran memori yang kecil membatasi penggunaan windows; membatasi kemampuan feedback dan animasi, kualitas grafis dan resolusi yang rendah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Kemampuan windows yang terbatas, mengharuskan pengguna memiliki kemampuan dalam mengelola windowing.</a:t>
            </a: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ABC3E156-B882-4421-A229-F205E4BC8C9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22" name="Date Placeholder 3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/>
          <a:p>
            <a:fld id="{509DCACF-FB23-4249-B9D4-51ABE74F5581}" type="datetime1">
              <a:rPr lang="en-US" smtClean="0"/>
              <a:t>10/5/2015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i="1" dirty="0" smtClean="0"/>
              <a:t>Hardware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7D2979-C843-489B-A0C2-31CE45A454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FBC36F9A-BCB3-492A-A720-C85C4834385B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Komponen-komponen</a:t>
            </a:r>
            <a:r>
              <a:rPr lang="en-US" dirty="0"/>
              <a:t> Windows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84470" y="1905000"/>
            <a:ext cx="7845530" cy="43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Frame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Title bar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Title bar icon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Window sizing buttons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Help button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Menu bar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Status/ message bar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Scroll bars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Split box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Tool/ command bar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Command area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Size grip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/>
              <a:t>Work area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0" y="1932202"/>
            <a:ext cx="5509819" cy="3858999"/>
            <a:chOff x="1752600" y="979488"/>
            <a:chExt cx="6953250" cy="5573712"/>
          </a:xfrm>
        </p:grpSpPr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4191000" y="990600"/>
              <a:ext cx="4514850" cy="5562600"/>
              <a:chOff x="4191000" y="990600"/>
              <a:chExt cx="4514850" cy="55626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4191000" y="990600"/>
                <a:ext cx="4514850" cy="3905250"/>
                <a:chOff x="4191000" y="1143000"/>
                <a:chExt cx="4514850" cy="3905250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24400" y="1447800"/>
                  <a:ext cx="3981450" cy="308610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25" name="Picture 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91000" y="1143000"/>
                  <a:ext cx="2619375" cy="3905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48200" y="4432300"/>
                <a:ext cx="3657600" cy="21209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752600" y="979488"/>
              <a:ext cx="6477000" cy="4964112"/>
              <a:chOff x="1752600" y="979686"/>
              <a:chExt cx="6477000" cy="4963914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752600" y="1143191"/>
                <a:ext cx="2438400" cy="129534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905000" y="1447979"/>
                <a:ext cx="5029200" cy="76197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438400" y="1143191"/>
                <a:ext cx="1828800" cy="83816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Freeform 13"/>
              <p:cNvSpPr/>
              <p:nvPr/>
            </p:nvSpPr>
            <p:spPr>
              <a:xfrm rot="20556477">
                <a:off x="3268663" y="979686"/>
                <a:ext cx="3124200" cy="936588"/>
              </a:xfrm>
              <a:custGeom>
                <a:avLst/>
                <a:gdLst>
                  <a:gd name="connsiteX0" fmla="*/ 0 w 2774731"/>
                  <a:gd name="connsiteY0" fmla="*/ 1111469 h 1111469"/>
                  <a:gd name="connsiteX1" fmla="*/ 1497724 w 2774731"/>
                  <a:gd name="connsiteY1" fmla="*/ 86710 h 1111469"/>
                  <a:gd name="connsiteX2" fmla="*/ 2774731 w 2774731"/>
                  <a:gd name="connsiteY2" fmla="*/ 591207 h 111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4731" h="1111469">
                    <a:moveTo>
                      <a:pt x="0" y="1111469"/>
                    </a:moveTo>
                    <a:cubicBezTo>
                      <a:pt x="517634" y="642444"/>
                      <a:pt x="1035269" y="173420"/>
                      <a:pt x="1497724" y="86710"/>
                    </a:cubicBezTo>
                    <a:cubicBezTo>
                      <a:pt x="1960179" y="0"/>
                      <a:pt x="2567152" y="491359"/>
                      <a:pt x="2774731" y="591207"/>
                    </a:cubicBezTo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2362200" y="1447979"/>
                <a:ext cx="5867400" cy="12953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981200" y="3124312"/>
                <a:ext cx="5410200" cy="1600136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3124223" y="3657671"/>
                <a:ext cx="1142954" cy="9906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133600" y="2819525"/>
                <a:ext cx="4572000" cy="11429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905000" y="4419661"/>
                <a:ext cx="6248400" cy="9143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2743241" y="3200487"/>
                <a:ext cx="2057318" cy="11430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209800" y="3581494"/>
                <a:ext cx="3352800" cy="2362106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249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0e431fc48c9469a187c0f830c45f439daf6f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Informatika(1)</Template>
  <TotalTime>22274</TotalTime>
  <Words>1749</Words>
  <Application>Microsoft Office PowerPoint</Application>
  <PresentationFormat>Widescreen</PresentationFormat>
  <Paragraphs>340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Brush Script Std</vt:lpstr>
      <vt:lpstr>Lucida Grande</vt:lpstr>
      <vt:lpstr>ＭＳ Ｐゴシック</vt:lpstr>
      <vt:lpstr>Verdana</vt:lpstr>
      <vt:lpstr>Wingdings</vt:lpstr>
      <vt:lpstr>template_informatika_slide</vt:lpstr>
      <vt:lpstr>CSG2C3/ Interaksi Manusia dan Komputer (IMK)</vt:lpstr>
      <vt:lpstr>Tujuan</vt:lpstr>
      <vt:lpstr>Windows</vt:lpstr>
      <vt:lpstr>Karakteristik Windows</vt:lpstr>
      <vt:lpstr>Dukungan Windows</vt:lpstr>
      <vt:lpstr>Tampilan Windows</vt:lpstr>
      <vt:lpstr>Pertimbangan Historis</vt:lpstr>
      <vt:lpstr>Batasan Hardware dan Manusia</vt:lpstr>
      <vt:lpstr>Komponen-komponen Windows</vt:lpstr>
      <vt:lpstr>Gaya Penampilan Windows</vt:lpstr>
      <vt:lpstr>Tiled Windows</vt:lpstr>
      <vt:lpstr>Overlapping Windows</vt:lpstr>
      <vt:lpstr>Cascading Windows</vt:lpstr>
      <vt:lpstr>Pemilihan Gaya Tampilan Windows</vt:lpstr>
      <vt:lpstr>Tipe-tipe Windows</vt:lpstr>
      <vt:lpstr>Primary Windows</vt:lpstr>
      <vt:lpstr>Secondary Windows</vt:lpstr>
      <vt:lpstr>Secondary Windows ..</vt:lpstr>
      <vt:lpstr>Dialog Box</vt:lpstr>
      <vt:lpstr>Property Sheets dan Property Inspectors</vt:lpstr>
      <vt:lpstr>Komponen Windows</vt:lpstr>
      <vt:lpstr>Pengorganisasian Fungsi Window</vt:lpstr>
      <vt:lpstr>Faktor Penyebab Organisasi Fungsional yang Buruk</vt:lpstr>
      <vt:lpstr>Panduan Umum Pengorganisasian Windows</vt:lpstr>
      <vt:lpstr>Ukuran Windows</vt:lpstr>
      <vt:lpstr>Letak Window</vt:lpstr>
      <vt:lpstr>Web dan Web Browser</vt:lpstr>
      <vt:lpstr>Frames</vt:lpstr>
      <vt:lpstr>Pop-Up Windows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Pemilihan Tipe Windows</dc:title>
  <dc:creator>Mira Kania Sabariah</dc:creator>
  <cp:lastModifiedBy>dawamdjs</cp:lastModifiedBy>
  <cp:revision>77</cp:revision>
  <dcterms:created xsi:type="dcterms:W3CDTF">2009-07-18T02:29:31Z</dcterms:created>
  <dcterms:modified xsi:type="dcterms:W3CDTF">2015-10-05T01:11:21Z</dcterms:modified>
</cp:coreProperties>
</file>