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9" r:id="rId1"/>
  </p:sldMasterIdLst>
  <p:notesMasterIdLst>
    <p:notesMasterId r:id="rId21"/>
  </p:notesMasterIdLst>
  <p:handoutMasterIdLst>
    <p:handoutMasterId r:id="rId22"/>
  </p:handoutMasterIdLst>
  <p:sldIdLst>
    <p:sldId id="282" r:id="rId2"/>
    <p:sldId id="284" r:id="rId3"/>
    <p:sldId id="281" r:id="rId4"/>
    <p:sldId id="258" r:id="rId5"/>
    <p:sldId id="259" r:id="rId6"/>
    <p:sldId id="285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8" r:id="rId15"/>
    <p:sldId id="270" r:id="rId16"/>
    <p:sldId id="271" r:id="rId17"/>
    <p:sldId id="272" r:id="rId18"/>
    <p:sldId id="280" r:id="rId19"/>
    <p:sldId id="283" r:id="rId20"/>
  </p:sldIdLst>
  <p:sldSz cx="12192000" cy="6858000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19"/>
  </p:normalViewPr>
  <p:slideViewPr>
    <p:cSldViewPr>
      <p:cViewPr varScale="1">
        <p:scale>
          <a:sx n="84" d="100"/>
          <a:sy n="84" d="100"/>
        </p:scale>
        <p:origin x="4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B46C98-1DC3-416A-8199-823A7365572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7E01392-C6BD-4BB1-9769-5F9EA3FB3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5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6252C51-85EC-4D76-8150-37F99C4A6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36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2C51-85EC-4D76-8150-37F99C4A63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33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8CE36-655F-409B-A40F-EA2D721BFFE9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1414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01ED1-95B2-46DA-8C0A-861EDC7E4519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547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2476E-6A88-4AD5-9188-3A3ECC204CE8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5332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071DA-A771-4DD3-B779-C543F34964A3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4244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666F7-DD97-4FCD-AF2A-E7FD808E4F05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042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E563C-A440-4C29-9E2A-BAA82874D093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7688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2143D-D9AA-41E2-A39C-5FF97937A557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5258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6218E-5BF2-4640-A677-E062AA459003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9806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2C51-85EC-4D76-8150-37F99C4A639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2C51-85EC-4D76-8150-37F99C4A63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6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373BB-AB4D-4A80-8490-1A20FF3D30C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5934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D6598-5F9B-429E-B045-3F1B4E4F847C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6926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76F8-9109-4134-90BB-5C995C0CD9E8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203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925CC-5971-42E9-860B-4C8F4C617955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994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30906-DA26-4A81-95EB-F9FCDA159BD2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458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AA270-7F2C-4A8B-B82F-93C20C88BB45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967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57859" y="3251532"/>
            <a:ext cx="513155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6245" y="1269243"/>
            <a:ext cx="10545755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6245" y="2227425"/>
            <a:ext cx="10545755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646245" y="2875085"/>
            <a:ext cx="10557363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9E1C1D-3BA0-460E-A0AB-C81C04DBBF29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41" y="216579"/>
            <a:ext cx="4353103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9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" y="2009550"/>
            <a:ext cx="11101917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7E10F845-9AB8-45CF-8147-CDC6A021A706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6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94F0B99-6DEC-4642-9244-1E98532C5321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4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499769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6318485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fld id="{354640C3-902A-4D63-9FC1-63BD0D848995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33" y="1336418"/>
            <a:ext cx="11212217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8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89186" y="1645920"/>
            <a:ext cx="5380329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6271683" y="1645920"/>
            <a:ext cx="5393501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476249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6271683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fld id="{440359D3-BD7B-44A9-9555-DD3FE51CF648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3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6238051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486834" y="2009551"/>
            <a:ext cx="5329767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6FA25E68-A8CB-4CEF-A837-DED8C21C2931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1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9398" y="4489332"/>
            <a:ext cx="11101917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52" y="4670968"/>
            <a:ext cx="12189231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3421" y="1"/>
            <a:ext cx="12192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56" y="142947"/>
            <a:ext cx="4052245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0800" y="6402652"/>
            <a:ext cx="1117600" cy="365125"/>
          </a:xfrm>
        </p:spPr>
        <p:txBody>
          <a:bodyPr/>
          <a:lstStyle/>
          <a:p>
            <a:fld id="{136A612E-B08F-4842-A9D0-0ECBAAC0919C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833" y="6402651"/>
            <a:ext cx="683517" cy="365125"/>
          </a:xfrm>
        </p:spPr>
        <p:txBody>
          <a:bodyPr/>
          <a:lstStyle/>
          <a:p>
            <a:pPr>
              <a:defRPr/>
            </a:pPr>
            <a:fld id="{036A5372-C18C-4F40-A84B-6E266C0BC7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7150780" y="6402650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3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"/>
            <a:ext cx="12191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486834" y="1336418"/>
            <a:ext cx="11101917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48401"/>
            <a:ext cx="12191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9878" y="6451887"/>
            <a:ext cx="47836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080795" y="6451887"/>
            <a:ext cx="219074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FAF546A-6A68-489B-AA37-92AF6944E353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12884416" y="5910799"/>
            <a:ext cx="17097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86834" y="1977656"/>
            <a:ext cx="11101917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" y="0"/>
            <a:ext cx="12191991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9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8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3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CSG2C3</a:t>
            </a:r>
            <a:r>
              <a:rPr lang="en-US" dirty="0" smtClean="0"/>
              <a:t>/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(IMK)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Dosen</a:t>
            </a:r>
            <a:r>
              <a:rPr lang="en-US" dirty="0" smtClean="0"/>
              <a:t> IMK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KK SIDE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43672" y="4325592"/>
            <a:ext cx="4599295" cy="1631216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USER INTERFACE  (UI)</a:t>
            </a:r>
            <a:br>
              <a:rPr lang="en-US" sz="2000" dirty="0"/>
            </a:br>
            <a:r>
              <a:rPr lang="en-US" sz="2000" dirty="0"/>
              <a:t>DESIGN </a:t>
            </a:r>
            <a:r>
              <a:rPr lang="en-US" sz="2000" dirty="0"/>
              <a:t>PROCESS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>
                <a:latin typeface="+mj-lt"/>
              </a:rPr>
              <a:t>Step </a:t>
            </a:r>
            <a:r>
              <a:rPr lang="en-US" sz="2000" b="1" dirty="0">
                <a:latin typeface="+mj-lt"/>
              </a:rPr>
              <a:t>4: </a:t>
            </a:r>
            <a:r>
              <a:rPr lang="en-US" sz="2000" b="1" dirty="0" err="1">
                <a:latin typeface="+mj-lt"/>
              </a:rPr>
              <a:t>Membangun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Menu </a:t>
            </a:r>
            <a:r>
              <a:rPr lang="en-US" sz="2000" b="1" dirty="0" err="1">
                <a:latin typeface="+mj-lt"/>
              </a:rPr>
              <a:t>Sistem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Skema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Navigasi</a:t>
            </a:r>
            <a:endParaRPr lang="en-US" sz="20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9795" y="4140926"/>
            <a:ext cx="184731" cy="369332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  <p:sp>
        <p:nvSpPr>
          <p:cNvPr id="9" name="TextBox 7"/>
          <p:cNvSpPr txBox="1"/>
          <p:nvPr/>
        </p:nvSpPr>
        <p:spPr>
          <a:xfrm>
            <a:off x="2758684" y="2876506"/>
            <a:ext cx="7774244" cy="461665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err="1" smtClean="0"/>
              <a:t>Sumber</a:t>
            </a:r>
            <a:r>
              <a:rPr lang="en-US" sz="1200" dirty="0" smtClean="0"/>
              <a:t>: </a:t>
            </a:r>
            <a:r>
              <a:rPr lang="en-US" sz="1200" dirty="0" err="1"/>
              <a:t>Galitz</a:t>
            </a:r>
            <a:r>
              <a:rPr lang="en-US" sz="1200" dirty="0"/>
              <a:t>, Wilbert O. 2007. The Essential Guide to User interface Design: An Introduction to </a:t>
            </a:r>
          </a:p>
          <a:p>
            <a:r>
              <a:rPr lang="en-US" sz="1200" dirty="0"/>
              <a:t>GUI Design Principles and Techniques 3</a:t>
            </a:r>
            <a:r>
              <a:rPr lang="en-US" sz="1200" baseline="30000" dirty="0"/>
              <a:t>rd</a:t>
            </a:r>
            <a:r>
              <a:rPr lang="en-US" sz="1200" dirty="0"/>
              <a:t> Edition. Wiley: Indianapolis.</a:t>
            </a:r>
          </a:p>
        </p:txBody>
      </p:sp>
    </p:spTree>
    <p:extLst>
      <p:ext uri="{BB962C8B-B14F-4D97-AF65-F5344CB8AC3E}">
        <p14:creationId xmlns:p14="http://schemas.microsoft.com/office/powerpoint/2010/main" val="14258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a. </a:t>
            </a:r>
            <a:r>
              <a:rPr lang="en-US" sz="1500" dirty="0" err="1"/>
              <a:t>Sediakan</a:t>
            </a:r>
            <a:r>
              <a:rPr lang="en-US" sz="1500" dirty="0"/>
              <a:t> menu </a:t>
            </a:r>
            <a:r>
              <a:rPr lang="en-US" sz="1500" dirty="0" err="1"/>
              <a:t>utama</a:t>
            </a:r>
            <a:endParaRPr lang="en-US" sz="1500" dirty="0"/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b. </a:t>
            </a:r>
            <a:r>
              <a:rPr lang="en-US" sz="1500" dirty="0" err="1"/>
              <a:t>Tampilkan</a:t>
            </a:r>
            <a:r>
              <a:rPr lang="en-US" sz="1500" dirty="0"/>
              <a:t> : </a:t>
            </a:r>
            <a:r>
              <a:rPr lang="en-US" sz="1500" dirty="0" err="1"/>
              <a:t>semua</a:t>
            </a:r>
            <a:r>
              <a:rPr lang="en-US" sz="1500" dirty="0"/>
              <a:t> </a:t>
            </a:r>
            <a:r>
              <a:rPr lang="en-US" sz="1500" dirty="0" err="1"/>
              <a:t>alternatif</a:t>
            </a:r>
            <a:r>
              <a:rPr lang="en-US" sz="1500" dirty="0"/>
              <a:t> </a:t>
            </a:r>
            <a:r>
              <a:rPr lang="en-US" sz="1500" dirty="0" err="1"/>
              <a:t>relevan</a:t>
            </a:r>
            <a:r>
              <a:rPr lang="en-US" sz="1500" dirty="0"/>
              <a:t>, </a:t>
            </a:r>
            <a:r>
              <a:rPr lang="en-US" sz="1500" dirty="0" err="1"/>
              <a:t>hanya</a:t>
            </a:r>
            <a:r>
              <a:rPr lang="en-US" sz="1500" dirty="0"/>
              <a:t> </a:t>
            </a:r>
            <a:r>
              <a:rPr lang="en-US" sz="1500" dirty="0" err="1"/>
              <a:t>alternatif</a:t>
            </a:r>
            <a:r>
              <a:rPr lang="en-US" sz="1500" dirty="0"/>
              <a:t> </a:t>
            </a:r>
            <a:r>
              <a:rPr lang="en-US" sz="1500" dirty="0" err="1"/>
              <a:t>relevan</a:t>
            </a:r>
            <a:r>
              <a:rPr lang="en-US" sz="1500" dirty="0"/>
              <a:t> (</a:t>
            </a:r>
            <a:r>
              <a:rPr lang="en-US" sz="1500" dirty="0" err="1"/>
              <a:t>hilangkan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‘gray-out’)</a:t>
            </a:r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c. </a:t>
            </a:r>
            <a:r>
              <a:rPr lang="en-US" sz="1500" dirty="0" err="1"/>
              <a:t>Sesuaikan</a:t>
            </a:r>
            <a:r>
              <a:rPr lang="en-US" sz="1500" dirty="0"/>
              <a:t> </a:t>
            </a:r>
            <a:r>
              <a:rPr lang="en-US" sz="1500" dirty="0" err="1"/>
              <a:t>struktur</a:t>
            </a:r>
            <a:r>
              <a:rPr lang="en-US" sz="1500" dirty="0"/>
              <a:t> menu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struktur</a:t>
            </a:r>
            <a:r>
              <a:rPr lang="en-US" sz="1500" dirty="0"/>
              <a:t> ‘task’</a:t>
            </a:r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d. </a:t>
            </a:r>
            <a:r>
              <a:rPr lang="en-US" sz="1500" dirty="0" err="1"/>
              <a:t>Minimalkan</a:t>
            </a:r>
            <a:r>
              <a:rPr lang="en-US" sz="1500" dirty="0"/>
              <a:t> </a:t>
            </a:r>
            <a:r>
              <a:rPr lang="en-US" sz="1500" dirty="0" err="1"/>
              <a:t>tingkat</a:t>
            </a:r>
            <a:r>
              <a:rPr lang="en-US" sz="1500" dirty="0"/>
              <a:t> menu : </a:t>
            </a:r>
            <a:r>
              <a:rPr lang="en-US" sz="1500" dirty="0" err="1"/>
              <a:t>untuk</a:t>
            </a:r>
            <a:r>
              <a:rPr lang="en-US" sz="1500" dirty="0"/>
              <a:t> web site </a:t>
            </a:r>
            <a:r>
              <a:rPr lang="en-US" sz="1500" dirty="0" err="1"/>
              <a:t>batasi</a:t>
            </a:r>
            <a:r>
              <a:rPr lang="en-US" sz="1500" dirty="0"/>
              <a:t> </a:t>
            </a:r>
            <a:r>
              <a:rPr lang="en-US" sz="1500" dirty="0" err="1"/>
              <a:t>hingga</a:t>
            </a:r>
            <a:r>
              <a:rPr lang="en-US" sz="1500" dirty="0"/>
              <a:t> 2 level</a:t>
            </a:r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e. </a:t>
            </a:r>
            <a:r>
              <a:rPr lang="en-US" sz="1500" dirty="0" err="1"/>
              <a:t>Jumlah</a:t>
            </a:r>
            <a:r>
              <a:rPr lang="en-US" sz="1500" dirty="0"/>
              <a:t> </a:t>
            </a:r>
            <a:r>
              <a:rPr lang="en-US" sz="1500" dirty="0" err="1"/>
              <a:t>pilihan</a:t>
            </a:r>
            <a:r>
              <a:rPr lang="en-US" sz="1500" dirty="0"/>
              <a:t> : </a:t>
            </a:r>
            <a:r>
              <a:rPr lang="en-US" sz="1500" dirty="0" err="1"/>
              <a:t>tanpa</a:t>
            </a:r>
            <a:r>
              <a:rPr lang="en-US" sz="1500" dirty="0"/>
              <a:t> </a:t>
            </a:r>
            <a:r>
              <a:rPr lang="en-US" sz="1500" dirty="0" err="1"/>
              <a:t>pengelompokan</a:t>
            </a:r>
            <a:r>
              <a:rPr lang="en-US" sz="1500" dirty="0"/>
              <a:t> </a:t>
            </a:r>
            <a:r>
              <a:rPr lang="en-US" sz="1500" dirty="0" err="1"/>
              <a:t>elemen</a:t>
            </a:r>
            <a:r>
              <a:rPr lang="en-US" sz="1500" dirty="0"/>
              <a:t> : 4-8 </a:t>
            </a:r>
            <a:r>
              <a:rPr lang="en-US" sz="1500" dirty="0" err="1"/>
              <a:t>pilihan</a:t>
            </a:r>
            <a:r>
              <a:rPr lang="en-US" sz="1500" dirty="0"/>
              <a:t>;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pengelompokan</a:t>
            </a:r>
            <a:r>
              <a:rPr lang="en-US" sz="1500" dirty="0"/>
              <a:t> : 18-24</a:t>
            </a:r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f. </a:t>
            </a:r>
            <a:r>
              <a:rPr lang="en-US" sz="1500" dirty="0" err="1"/>
              <a:t>Sediakan</a:t>
            </a:r>
            <a:r>
              <a:rPr lang="en-US" sz="1500" dirty="0"/>
              <a:t> </a:t>
            </a:r>
            <a:r>
              <a:rPr lang="en-US" sz="1500" dirty="0" err="1"/>
              <a:t>cara</a:t>
            </a:r>
            <a:r>
              <a:rPr lang="en-US" sz="1500" dirty="0"/>
              <a:t> </a:t>
            </a:r>
            <a:r>
              <a:rPr lang="en-US" sz="1500" dirty="0" err="1"/>
              <a:t>memendekkan</a:t>
            </a:r>
            <a:r>
              <a:rPr lang="en-US" sz="1500" dirty="0"/>
              <a:t> menu</a:t>
            </a:r>
          </a:p>
          <a:p>
            <a:pPr marL="633413" indent="-293688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500" dirty="0"/>
              <a:t>g. </a:t>
            </a:r>
            <a:r>
              <a:rPr lang="en-US" sz="1500" dirty="0" err="1"/>
              <a:t>Jangan</a:t>
            </a:r>
            <a:r>
              <a:rPr lang="en-US" sz="1500" dirty="0"/>
              <a:t> </a:t>
            </a:r>
            <a:r>
              <a:rPr lang="en-US" sz="1500" dirty="0" err="1"/>
              <a:t>sampai</a:t>
            </a:r>
            <a:r>
              <a:rPr lang="en-US" sz="1500" dirty="0"/>
              <a:t> menu </a:t>
            </a:r>
            <a:r>
              <a:rPr lang="en-US" sz="1500" dirty="0" err="1"/>
              <a:t>di</a:t>
            </a:r>
            <a:r>
              <a:rPr lang="en-US" sz="1500" dirty="0"/>
              <a:t>-scroll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Kompleksitas</a:t>
            </a:r>
            <a:endParaRPr lang="en-US" dirty="0" smtClean="0"/>
          </a:p>
          <a:p>
            <a:pPr indent="-3175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600" dirty="0" err="1"/>
              <a:t>Sediakan</a:t>
            </a:r>
            <a:r>
              <a:rPr lang="en-US" sz="1600" dirty="0"/>
              <a:t> menu </a:t>
            </a:r>
            <a:r>
              <a:rPr lang="en-US" sz="1600" dirty="0" err="1"/>
              <a:t>sederhana</a:t>
            </a:r>
            <a:r>
              <a:rPr lang="en-US" sz="1600" dirty="0"/>
              <a:t> (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pemula</a:t>
            </a:r>
            <a:r>
              <a:rPr lang="en-US" sz="1600" dirty="0"/>
              <a:t>,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aksi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menu </a:t>
            </a:r>
            <a:r>
              <a:rPr lang="en-US" sz="1600" dirty="0" err="1"/>
              <a:t>secukupnya</a:t>
            </a:r>
            <a:r>
              <a:rPr lang="en-US" sz="1600" dirty="0"/>
              <a:t>) </a:t>
            </a:r>
            <a:r>
              <a:rPr lang="en-US" sz="1600" dirty="0" err="1"/>
              <a:t>dan</a:t>
            </a:r>
            <a:r>
              <a:rPr lang="en-US" sz="1600" dirty="0"/>
              <a:t> menu </a:t>
            </a:r>
            <a:r>
              <a:rPr lang="en-US" sz="1600" dirty="0" err="1"/>
              <a:t>kompleks</a:t>
            </a:r>
            <a:r>
              <a:rPr lang="en-US" sz="1600" dirty="0"/>
              <a:t> (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,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aksi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menu </a:t>
            </a:r>
            <a:r>
              <a:rPr lang="en-US" sz="1600" dirty="0" err="1"/>
              <a:t>lengkap</a:t>
            </a:r>
            <a:r>
              <a:rPr lang="en-US" sz="1600" dirty="0"/>
              <a:t>)</a:t>
            </a:r>
            <a:endParaRPr lang="en-US" sz="16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1D8F6568-DB04-4D71-A5BF-5CB9F12E72B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B856ABF-4D96-4CE9-81EF-AE80A0CC4A2A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Format Menu (</a:t>
            </a:r>
            <a:r>
              <a:rPr lang="en-US" dirty="0" err="1" smtClean="0"/>
              <a:t>petunjuk</a:t>
            </a:r>
            <a:r>
              <a:rPr lang="en-US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6. </a:t>
            </a:r>
            <a:r>
              <a:rPr lang="en-US" sz="1600" dirty="0" err="1"/>
              <a:t>Susunan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      </a:t>
            </a:r>
            <a:r>
              <a:rPr lang="en-US" sz="1400" dirty="0" err="1"/>
              <a:t>sedapat</a:t>
            </a:r>
            <a:r>
              <a:rPr lang="en-US" sz="1400" dirty="0"/>
              <a:t> </a:t>
            </a:r>
            <a:r>
              <a:rPr lang="en-US" sz="1400" dirty="0" err="1"/>
              <a:t>mungkin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; top-down, left-to-right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7. </a:t>
            </a:r>
            <a:r>
              <a:rPr lang="en-US" sz="1600" dirty="0" err="1"/>
              <a:t>Urutan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8. </a:t>
            </a:r>
            <a:r>
              <a:rPr lang="en-US" sz="1600" dirty="0" err="1"/>
              <a:t>Pengelompokan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9. </a:t>
            </a:r>
            <a:r>
              <a:rPr lang="en-US" sz="1600" dirty="0" err="1"/>
              <a:t>Garis</a:t>
            </a:r>
            <a:r>
              <a:rPr lang="en-US" sz="1600" dirty="0"/>
              <a:t> </a:t>
            </a:r>
            <a:r>
              <a:rPr lang="en-US" sz="1600" dirty="0" err="1"/>
              <a:t>Pembatas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menu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10. </a:t>
            </a:r>
            <a:r>
              <a:rPr lang="en-US" sz="1600" dirty="0" err="1"/>
              <a:t>Pemilihan</a:t>
            </a:r>
            <a:r>
              <a:rPr lang="en-US" sz="1600" dirty="0"/>
              <a:t> Menu </a:t>
            </a:r>
            <a:r>
              <a:rPr lang="en-US" sz="1600" dirty="0" err="1"/>
              <a:t>Pendukung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11. </a:t>
            </a:r>
            <a:r>
              <a:rPr lang="en-US" sz="1600" dirty="0" err="1"/>
              <a:t>Bahasa</a:t>
            </a:r>
            <a:r>
              <a:rPr lang="en-US" sz="1600" dirty="0"/>
              <a:t> / kata yang </a:t>
            </a:r>
            <a:r>
              <a:rPr lang="en-US" sz="1600" dirty="0" err="1"/>
              <a:t>digunakan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12. </a:t>
            </a:r>
            <a:r>
              <a:rPr lang="en-US" sz="1600" dirty="0" err="1"/>
              <a:t>Instruksi</a:t>
            </a:r>
            <a:r>
              <a:rPr lang="en-US" sz="1600" dirty="0"/>
              <a:t> Menu :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400" dirty="0" err="1"/>
              <a:t>Pemula</a:t>
            </a:r>
            <a:r>
              <a:rPr lang="en-US" sz="1400" dirty="0"/>
              <a:t> : </a:t>
            </a:r>
            <a:r>
              <a:rPr lang="en-US" sz="1400" dirty="0" err="1"/>
              <a:t>sediakan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menyelesaikan</a:t>
            </a:r>
            <a:r>
              <a:rPr lang="en-US" sz="1400" dirty="0"/>
              <a:t> menu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err="1"/>
              <a:t>Ahli</a:t>
            </a:r>
            <a:r>
              <a:rPr lang="en-US" sz="1400" dirty="0"/>
              <a:t> : </a:t>
            </a:r>
            <a:r>
              <a:rPr lang="en-US" sz="1400" dirty="0" err="1"/>
              <a:t>sediakan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mengabaikan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endParaRPr lang="en-US" sz="14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13. Intent Indicator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/>
              <a:t>14. Keyboard </a:t>
            </a:r>
            <a:r>
              <a:rPr lang="en-US" sz="1600" dirty="0" err="1"/>
              <a:t>Shorcuts</a:t>
            </a:r>
            <a:endParaRPr lang="en-US" sz="1600" dirty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43E19FAE-9B71-4426-B2FE-B933D169D131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8378EEB-1062-4FB1-9C6C-64B500374C30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Format Menu (</a:t>
            </a:r>
            <a:r>
              <a:rPr lang="en-US" sz="2400" dirty="0" err="1"/>
              <a:t>Petunjuk</a:t>
            </a:r>
            <a:r>
              <a:rPr lang="en-US" sz="2400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7432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15.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Pilihan</a:t>
            </a:r>
            <a:endParaRPr lang="en-US" sz="2000" dirty="0"/>
          </a:p>
          <a:p>
            <a:pPr marL="27432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dipilih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menunjuk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penunjuk</a:t>
            </a:r>
            <a:r>
              <a:rPr lang="en-US" sz="1600" dirty="0"/>
              <a:t> </a:t>
            </a:r>
            <a:r>
              <a:rPr lang="en-US" sz="1600" dirty="0" err="1"/>
              <a:t>mekanis</a:t>
            </a:r>
            <a:r>
              <a:rPr lang="en-US" sz="1600" dirty="0"/>
              <a:t>, </a:t>
            </a:r>
            <a:r>
              <a:rPr lang="en-US" sz="1600" dirty="0" err="1"/>
              <a:t>melalui</a:t>
            </a:r>
            <a:r>
              <a:rPr lang="en-US" sz="1600" dirty="0"/>
              <a:t> keyboard,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mengetikkan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.</a:t>
            </a:r>
          </a:p>
          <a:p>
            <a:pPr marL="27432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16. </a:t>
            </a:r>
            <a:r>
              <a:rPr lang="en-US" sz="2000" dirty="0" err="1"/>
              <a:t>Sediakan</a:t>
            </a:r>
            <a:r>
              <a:rPr lang="en-US" sz="2000" dirty="0"/>
              <a:t> Defaults</a:t>
            </a:r>
          </a:p>
          <a:p>
            <a:pPr marL="27432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17. </a:t>
            </a:r>
            <a:r>
              <a:rPr lang="en-US" sz="2000" dirty="0" err="1"/>
              <a:t>Pilihan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endParaRPr lang="en-US" sz="2000" dirty="0"/>
          </a:p>
          <a:p>
            <a:pPr marL="27432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18.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/non-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pilihan</a:t>
            </a:r>
            <a:endParaRPr lang="en-US" sz="2000" dirty="0"/>
          </a:p>
          <a:p>
            <a:pPr marL="27432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19. Toggled Menu Items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7EB5817-65C3-43C3-8131-E5131270A80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F09B332-7577-40C1-87B4-27E08944F42F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Format Menu (</a:t>
            </a:r>
            <a:r>
              <a:rPr lang="en-US" sz="2400" dirty="0" err="1"/>
              <a:t>Petunjuk</a:t>
            </a:r>
            <a:r>
              <a:rPr lang="en-US" sz="2400" dirty="0"/>
              <a:t>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505200"/>
            <a:ext cx="2951843" cy="2108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600" dirty="0" err="1"/>
              <a:t>Navigasi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orang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dirty="0" err="1"/>
              <a:t>apa</a:t>
            </a:r>
            <a:r>
              <a:rPr lang="en-US" sz="2600" dirty="0"/>
              <a:t> yang </a:t>
            </a:r>
            <a:r>
              <a:rPr lang="en-US" sz="2600" dirty="0" err="1"/>
              <a:t>mereka</a:t>
            </a:r>
            <a:r>
              <a:rPr lang="en-US" sz="2600" dirty="0"/>
              <a:t> </a:t>
            </a:r>
            <a:r>
              <a:rPr lang="en-US" sz="2600" dirty="0" err="1"/>
              <a:t>inginkan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web site.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2600" dirty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600" dirty="0" err="1"/>
              <a:t>Pencarian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4 </a:t>
            </a:r>
            <a:r>
              <a:rPr lang="en-US" sz="2600" dirty="0" err="1"/>
              <a:t>langkah</a:t>
            </a:r>
            <a:r>
              <a:rPr lang="en-US" sz="2600" dirty="0"/>
              <a:t> : </a:t>
            </a:r>
          </a:p>
          <a:p>
            <a:pPr marL="674370" lvl="1" indent="-274320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sz="2200" dirty="0" err="1"/>
              <a:t>Orientasi</a:t>
            </a:r>
            <a:r>
              <a:rPr lang="en-US" sz="2200" dirty="0"/>
              <a:t>, </a:t>
            </a:r>
          </a:p>
          <a:p>
            <a:pPr marL="674370" lvl="1" indent="-274320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rute</a:t>
            </a:r>
            <a:r>
              <a:rPr lang="en-US" sz="2200" dirty="0"/>
              <a:t>, </a:t>
            </a:r>
          </a:p>
          <a:p>
            <a:pPr marL="674370" lvl="1" indent="-274320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sz="2200" dirty="0"/>
              <a:t>monitoring </a:t>
            </a:r>
            <a:r>
              <a:rPr lang="en-US" sz="2200" dirty="0" err="1"/>
              <a:t>rute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</a:p>
          <a:p>
            <a:pPr marL="674370" lvl="1" indent="-274320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sz="2200" dirty="0" err="1"/>
              <a:t>pengenalan</a:t>
            </a:r>
            <a:r>
              <a:rPr lang="en-US" sz="2200" dirty="0"/>
              <a:t> </a:t>
            </a:r>
            <a:r>
              <a:rPr lang="en-US" sz="2200" dirty="0" err="1"/>
              <a:t>tujuan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/>
              <a:t>Goals </a:t>
            </a:r>
            <a:r>
              <a:rPr lang="en-US" sz="2600" dirty="0"/>
              <a:t>: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menjawab</a:t>
            </a:r>
            <a:r>
              <a:rPr lang="en-US" sz="2600" dirty="0"/>
              <a:t> :</a:t>
            </a:r>
          </a:p>
          <a:p>
            <a:pPr lvl="1">
              <a:buFontTx/>
              <a:buChar char="-"/>
            </a:pPr>
            <a:r>
              <a:rPr lang="en-US" sz="2200" dirty="0"/>
              <a:t>Where am I now?</a:t>
            </a:r>
          </a:p>
          <a:p>
            <a:pPr lvl="1">
              <a:buFontTx/>
              <a:buChar char="-"/>
            </a:pPr>
            <a:r>
              <a:rPr lang="en-US" sz="2200" dirty="0"/>
              <a:t>Where did I come from?</a:t>
            </a:r>
          </a:p>
          <a:p>
            <a:pPr lvl="1">
              <a:buFontTx/>
              <a:buChar char="-"/>
            </a:pPr>
            <a:r>
              <a:rPr lang="en-US" sz="2200" dirty="0"/>
              <a:t>Where can I go from here?</a:t>
            </a:r>
          </a:p>
          <a:p>
            <a:pPr lvl="1">
              <a:buFontTx/>
              <a:buChar char="-"/>
            </a:pPr>
            <a:r>
              <a:rPr lang="en-US" sz="2200" dirty="0"/>
              <a:t>How can I get there quickly?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22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622A57F6-FBF3-4902-83C1-51F854F33F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BD3F53D-8C9C-4A42-833E-F399C7945CDA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Navigasi untuk Web site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 site</a:t>
            </a:r>
          </a:p>
          <a:p>
            <a:pPr marL="457200" indent="0">
              <a:buNone/>
              <a:defRPr/>
            </a:pPr>
            <a:r>
              <a:rPr lang="en-US" sz="1600" dirty="0"/>
              <a:t>a.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/>
              <a:t>navigasi</a:t>
            </a:r>
            <a:r>
              <a:rPr lang="en-US" sz="1600" dirty="0"/>
              <a:t> </a:t>
            </a:r>
          </a:p>
          <a:p>
            <a:pPr marL="1090613" indent="-352425">
              <a:buFontTx/>
              <a:buChar char="-"/>
              <a:defRPr/>
            </a:pPr>
            <a:r>
              <a:rPr lang="en-US" sz="1600" dirty="0" err="1"/>
              <a:t>Sediakan</a:t>
            </a:r>
            <a:r>
              <a:rPr lang="en-US" sz="1600" dirty="0"/>
              <a:t> </a:t>
            </a:r>
            <a:r>
              <a:rPr lang="en-US" sz="1600" dirty="0" err="1"/>
              <a:t>peta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overview </a:t>
            </a:r>
            <a:r>
              <a:rPr lang="en-US" sz="1600" dirty="0" err="1"/>
              <a:t>hirarki</a:t>
            </a:r>
            <a:r>
              <a:rPr lang="en-US" sz="1600" dirty="0"/>
              <a:t> menu</a:t>
            </a:r>
          </a:p>
          <a:p>
            <a:pPr marL="1090613" indent="-352425">
              <a:buFontTx/>
              <a:buChar char="-"/>
              <a:defRPr/>
            </a:pPr>
            <a:r>
              <a:rPr lang="en-US" sz="1600" dirty="0" err="1"/>
              <a:t>Sediakan</a:t>
            </a:r>
            <a:r>
              <a:rPr lang="en-US" sz="1600" dirty="0"/>
              <a:t> </a:t>
            </a:r>
            <a:r>
              <a:rPr lang="en-US" sz="1600" dirty="0" err="1"/>
              <a:t>clickability</a:t>
            </a:r>
            <a:r>
              <a:rPr lang="en-US" sz="1600" dirty="0"/>
              <a:t> cues</a:t>
            </a:r>
          </a:p>
          <a:p>
            <a:pPr marL="1090613" indent="-352425">
              <a:buFontTx/>
              <a:buChar char="-"/>
              <a:defRPr/>
            </a:pPr>
            <a:r>
              <a:rPr lang="en-US" sz="1600" dirty="0" err="1"/>
              <a:t>Sediakan</a:t>
            </a:r>
            <a:r>
              <a:rPr lang="en-US" sz="1600" dirty="0"/>
              <a:t> </a:t>
            </a:r>
            <a:r>
              <a:rPr lang="en-US" sz="1600" dirty="0" err="1"/>
              <a:t>pilihan-pilihan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level </a:t>
            </a:r>
            <a:r>
              <a:rPr lang="en-US" sz="1600" dirty="0" err="1"/>
              <a:t>selanjutnya</a:t>
            </a:r>
            <a:endParaRPr lang="en-US" sz="1600" dirty="0"/>
          </a:p>
          <a:p>
            <a:pPr marL="1090613" indent="-352425">
              <a:buFontTx/>
              <a:buChar char="-"/>
              <a:defRPr/>
            </a:pPr>
            <a:r>
              <a:rPr lang="en-US" sz="1600" dirty="0" err="1"/>
              <a:t>Ganti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link yang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endParaRPr lang="en-US" sz="1600" dirty="0"/>
          </a:p>
          <a:p>
            <a:pPr marL="457200" indent="0">
              <a:buNone/>
              <a:defRPr/>
            </a:pPr>
            <a:r>
              <a:rPr lang="en-US" sz="1600" dirty="0"/>
              <a:t>b. </a:t>
            </a:r>
            <a:r>
              <a:rPr lang="en-US" sz="1600" dirty="0" err="1"/>
              <a:t>Sediakan</a:t>
            </a:r>
            <a:r>
              <a:rPr lang="en-US" sz="1600" dirty="0"/>
              <a:t> </a:t>
            </a:r>
            <a:r>
              <a:rPr lang="en-US" sz="1600" dirty="0" err="1"/>
              <a:t>umpan</a:t>
            </a:r>
            <a:r>
              <a:rPr lang="en-US" sz="1600" dirty="0"/>
              <a:t> </a:t>
            </a:r>
            <a:r>
              <a:rPr lang="en-US" sz="1600" dirty="0" err="1"/>
              <a:t>balik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lokasi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endParaRPr lang="en-US" sz="1600" dirty="0"/>
          </a:p>
          <a:p>
            <a:pPr marL="1090613" indent="-352425">
              <a:buFontTx/>
              <a:buChar char="-"/>
              <a:defRPr/>
            </a:pPr>
            <a:r>
              <a:rPr lang="en-US" sz="1600" dirty="0" err="1"/>
              <a:t>Sediakan</a:t>
            </a:r>
            <a:r>
              <a:rPr lang="en-US" sz="1600" dirty="0"/>
              <a:t> </a:t>
            </a:r>
            <a:r>
              <a:rPr lang="en-US" sz="1600" dirty="0" err="1"/>
              <a:t>sejarah</a:t>
            </a:r>
            <a:r>
              <a:rPr lang="en-US" sz="1600" dirty="0"/>
              <a:t> (history) </a:t>
            </a:r>
            <a:r>
              <a:rPr lang="en-US" sz="1600" dirty="0" err="1"/>
              <a:t>navigasi</a:t>
            </a:r>
            <a:endParaRPr lang="en-US" sz="1600" dirty="0"/>
          </a:p>
          <a:p>
            <a:pPr marL="1090613" indent="-352425">
              <a:buFontTx/>
              <a:buChar char="-"/>
              <a:defRPr/>
            </a:pPr>
            <a:r>
              <a:rPr lang="en-US" sz="1600" dirty="0" err="1"/>
              <a:t>Cocokkan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teks</a:t>
            </a:r>
            <a:r>
              <a:rPr lang="en-US" sz="1600" dirty="0"/>
              <a:t>/label </a:t>
            </a:r>
            <a:r>
              <a:rPr lang="en-US" sz="1600" dirty="0" err="1"/>
              <a:t>sebuah</a:t>
            </a:r>
            <a:r>
              <a:rPr lang="en-US" sz="1600" dirty="0"/>
              <a:t> link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judul</a:t>
            </a:r>
            <a:r>
              <a:rPr lang="en-US" sz="1600" dirty="0"/>
              <a:t> </a:t>
            </a:r>
            <a:r>
              <a:rPr lang="en-US" sz="1600" dirty="0" err="1"/>
              <a:t>halaman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endParaRPr lang="en-US" sz="1600" dirty="0"/>
          </a:p>
          <a:p>
            <a:pPr marL="1090613" indent="-352425">
              <a:buFontTx/>
              <a:buChar char="-"/>
              <a:defRPr/>
            </a:pPr>
            <a:endParaRPr lang="en-US" sz="16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330DB75-5D77-409E-A97D-171DC1A79D7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3CB7180-6214-4AE3-85EE-7CB789A421BF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 site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15938" indent="-515938">
              <a:buNone/>
              <a:defRPr/>
            </a:pPr>
            <a:r>
              <a:rPr lang="en-US" sz="2000" dirty="0"/>
              <a:t>2. </a:t>
            </a:r>
            <a:r>
              <a:rPr lang="en-US" sz="2000" dirty="0" err="1"/>
              <a:t>Organisasi</a:t>
            </a:r>
            <a:r>
              <a:rPr lang="en-US" sz="2000" dirty="0"/>
              <a:t> Web site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 a.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isi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fragmen-fragmen</a:t>
            </a:r>
            <a:r>
              <a:rPr lang="en-US" sz="1800" dirty="0"/>
              <a:t> </a:t>
            </a:r>
            <a:r>
              <a:rPr lang="en-US" sz="1800" dirty="0" err="1"/>
              <a:t>lojik</a:t>
            </a:r>
            <a:endParaRPr lang="en-US" sz="1800" dirty="0"/>
          </a:p>
          <a:p>
            <a:pPr lvl="1">
              <a:buFontTx/>
              <a:buChar char="-"/>
              <a:defRPr/>
            </a:pPr>
            <a:r>
              <a:rPr lang="en-US" sz="1800" dirty="0" err="1"/>
              <a:t>Hirarki</a:t>
            </a:r>
            <a:r>
              <a:rPr lang="en-US" sz="1800" dirty="0"/>
              <a:t> generality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endParaRPr lang="en-US" sz="1800" dirty="0"/>
          </a:p>
          <a:p>
            <a:pPr lvl="1">
              <a:buFontTx/>
              <a:buChar char="-"/>
              <a:defRPr/>
            </a:pPr>
            <a:r>
              <a:rPr lang="en-US" sz="1800" dirty="0" err="1"/>
              <a:t>Struktur</a:t>
            </a:r>
            <a:r>
              <a:rPr lang="en-US" sz="1800" dirty="0"/>
              <a:t> </a:t>
            </a:r>
            <a:r>
              <a:rPr lang="en-US" sz="1800" dirty="0" err="1"/>
              <a:t>relasi</a:t>
            </a:r>
            <a:r>
              <a:rPr lang="en-US" sz="1800" dirty="0"/>
              <a:t> </a:t>
            </a:r>
            <a:r>
              <a:rPr lang="en-US" sz="1800" dirty="0" err="1"/>
              <a:t>antar</a:t>
            </a:r>
            <a:r>
              <a:rPr lang="en-US" sz="1800" dirty="0"/>
              <a:t> </a:t>
            </a:r>
            <a:r>
              <a:rPr lang="en-US" sz="1800" dirty="0" err="1"/>
              <a:t>fragmen</a:t>
            </a:r>
            <a:endParaRPr lang="en-US" sz="1800" dirty="0"/>
          </a:p>
          <a:p>
            <a:pPr lvl="1">
              <a:buFontTx/>
              <a:buChar char="-"/>
              <a:defRPr/>
            </a:pPr>
            <a:endParaRPr lang="en-US" sz="1200" dirty="0"/>
          </a:p>
          <a:p>
            <a:pPr marL="411162" lvl="1" indent="0">
              <a:buNone/>
              <a:defRPr/>
            </a:pPr>
            <a:endParaRPr lang="en-US" sz="1200" dirty="0"/>
          </a:p>
          <a:p>
            <a:pPr>
              <a:spcBef>
                <a:spcPts val="0"/>
              </a:spcBef>
              <a:defRPr/>
            </a:pPr>
            <a:r>
              <a:rPr lang="en-US" sz="1600" dirty="0"/>
              <a:t>Establish global or site-wide navigation requirements.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/>
              <a:t>Create a well-balanced hierarchical tree.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/>
              <a:t>Restrict to two levels requiring no more than two clicks to reach deepest content, whenever possible.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/>
              <a:t>It is easier to develop a clear and comprehendible navigation scheme if the Web site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4EEA828-5F73-4E17-AE24-9002D93131B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9DE3241-8E36-4E8E-9BAA-F497F7F33D96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 site (</a:t>
            </a:r>
            <a:r>
              <a:rPr lang="en-US" dirty="0" err="1" smtClean="0"/>
              <a:t>Lanj</a:t>
            </a:r>
            <a:r>
              <a:rPr lang="en-US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000" b="1" dirty="0"/>
              <a:t>3. </a:t>
            </a:r>
            <a:r>
              <a:rPr lang="en-US" sz="2000" b="1" dirty="0" err="1" smtClean="0"/>
              <a:t>Desain</a:t>
            </a:r>
            <a:r>
              <a:rPr lang="en-US" sz="2000" b="1" dirty="0" smtClean="0"/>
              <a:t> </a:t>
            </a:r>
            <a:r>
              <a:rPr lang="en-US" sz="2000" b="1" dirty="0" err="1"/>
              <a:t>halaman</a:t>
            </a:r>
            <a:r>
              <a:rPr lang="en-US" sz="2000" b="1" dirty="0"/>
              <a:t> </a:t>
            </a:r>
            <a:r>
              <a:rPr lang="en-US" sz="2000" b="1" dirty="0" err="1"/>
              <a:t>navigasi</a:t>
            </a:r>
            <a:endParaRPr lang="en-US" sz="2000" b="1" dirty="0"/>
          </a:p>
          <a:p>
            <a:pPr marL="0" indent="0">
              <a:buNone/>
            </a:pPr>
            <a:r>
              <a:rPr lang="en-US" sz="1600" dirty="0"/>
              <a:t>a.  </a:t>
            </a:r>
            <a:r>
              <a:rPr lang="en-US" sz="1600" dirty="0" err="1"/>
              <a:t>Gunakan</a:t>
            </a:r>
            <a:r>
              <a:rPr lang="en-US" sz="1600" dirty="0"/>
              <a:t> </a:t>
            </a:r>
            <a:r>
              <a:rPr lang="en-US" sz="1600" dirty="0" err="1"/>
              <a:t>tipe</a:t>
            </a:r>
            <a:r>
              <a:rPr lang="en-US" sz="1600" dirty="0"/>
              <a:t> menu yang </a:t>
            </a:r>
            <a:r>
              <a:rPr lang="en-US" sz="1600" dirty="0" err="1"/>
              <a:t>cocok</a:t>
            </a:r>
            <a:endParaRPr lang="en-US" sz="1600" dirty="0"/>
          </a:p>
          <a:p>
            <a:pPr lvl="1">
              <a:buFontTx/>
              <a:buChar char="-"/>
            </a:pPr>
            <a:r>
              <a:rPr lang="en-US" sz="1600" dirty="0"/>
              <a:t>Menu </a:t>
            </a:r>
            <a:r>
              <a:rPr lang="en-US" sz="1600" dirty="0" err="1"/>
              <a:t>sekuensial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task yang </a:t>
            </a:r>
            <a:r>
              <a:rPr lang="en-US" sz="1600" dirty="0" err="1"/>
              <a:t>sederhana</a:t>
            </a:r>
            <a:endParaRPr lang="en-US" sz="1600" dirty="0"/>
          </a:p>
          <a:p>
            <a:pPr lvl="1">
              <a:buFontTx/>
              <a:buChar char="-"/>
            </a:pPr>
            <a:r>
              <a:rPr lang="en-US" sz="1600" dirty="0"/>
              <a:t>Menu </a:t>
            </a:r>
            <a:r>
              <a:rPr lang="en-US" sz="1600" dirty="0" err="1"/>
              <a:t>simultan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task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balik</a:t>
            </a:r>
            <a:endParaRPr lang="en-US" sz="1600" dirty="0"/>
          </a:p>
          <a:p>
            <a:pPr eaLnBrk="1" hangingPunct="1">
              <a:buFontTx/>
              <a:buNone/>
            </a:pPr>
            <a:r>
              <a:rPr lang="en-US" sz="1600" dirty="0"/>
              <a:t>b.  </a:t>
            </a:r>
            <a:r>
              <a:rPr lang="en-US" sz="1600" dirty="0" err="1"/>
              <a:t>Jaga</a:t>
            </a:r>
            <a:r>
              <a:rPr lang="en-US" sz="1600" dirty="0"/>
              <a:t> </a:t>
            </a:r>
            <a:r>
              <a:rPr lang="en-US" sz="1600" dirty="0" err="1"/>
              <a:t>halaman</a:t>
            </a:r>
            <a:r>
              <a:rPr lang="en-US" sz="1600" dirty="0"/>
              <a:t> </a:t>
            </a:r>
            <a:r>
              <a:rPr lang="en-US" sz="1600" dirty="0" err="1"/>
              <a:t>navigasi</a:t>
            </a:r>
            <a:r>
              <a:rPr lang="en-US" sz="1600" dirty="0"/>
              <a:t> </a:t>
            </a:r>
            <a:r>
              <a:rPr lang="en-US" sz="1600" dirty="0" err="1"/>
              <a:t>supaya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pendek</a:t>
            </a:r>
            <a:endParaRPr lang="en-US" sz="1600" dirty="0"/>
          </a:p>
          <a:p>
            <a:pPr eaLnBrk="1" hangingPunct="1">
              <a:buFontTx/>
              <a:buNone/>
            </a:pPr>
            <a:r>
              <a:rPr lang="en-US" sz="1600" dirty="0"/>
              <a:t>c.  </a:t>
            </a:r>
            <a:r>
              <a:rPr lang="en-US" sz="1600" dirty="0" err="1"/>
              <a:t>Batasi</a:t>
            </a:r>
            <a:r>
              <a:rPr lang="en-US" sz="1600" dirty="0"/>
              <a:t> 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prosa</a:t>
            </a:r>
            <a:endParaRPr lang="en-US" sz="1600" dirty="0"/>
          </a:p>
          <a:p>
            <a:pPr eaLnBrk="1" hangingPunct="1">
              <a:buFontTx/>
              <a:buNone/>
            </a:pPr>
            <a:r>
              <a:rPr lang="en-US" sz="1600" dirty="0"/>
              <a:t>d.  Scrolling</a:t>
            </a:r>
          </a:p>
          <a:p>
            <a:pPr lvl="1">
              <a:buFontTx/>
              <a:buChar char="-"/>
            </a:pPr>
            <a:r>
              <a:rPr lang="en-US" sz="1700" dirty="0" err="1"/>
              <a:t>Hindari</a:t>
            </a:r>
            <a:r>
              <a:rPr lang="en-US" sz="1700" dirty="0"/>
              <a:t> scrolling </a:t>
            </a:r>
            <a:r>
              <a:rPr lang="en-US" sz="1700" dirty="0" err="1"/>
              <a:t>halaman</a:t>
            </a:r>
            <a:r>
              <a:rPr lang="en-US" sz="1700" dirty="0"/>
              <a:t> </a:t>
            </a:r>
            <a:r>
              <a:rPr lang="en-US" sz="1700" dirty="0" err="1"/>
              <a:t>navigasi</a:t>
            </a:r>
            <a:endParaRPr lang="en-US" sz="1700" dirty="0"/>
          </a:p>
          <a:p>
            <a:pPr lvl="1">
              <a:buFontTx/>
              <a:buChar char="-"/>
            </a:pPr>
            <a:r>
              <a:rPr lang="en-US" sz="1700" dirty="0" err="1"/>
              <a:t>Batasi</a:t>
            </a:r>
            <a:r>
              <a:rPr lang="en-US" sz="1700" dirty="0"/>
              <a:t> scrolling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melihat</a:t>
            </a:r>
            <a:r>
              <a:rPr lang="en-US" sz="1700" dirty="0"/>
              <a:t> </a:t>
            </a:r>
            <a:r>
              <a:rPr lang="en-US" sz="1700" dirty="0" err="1"/>
              <a:t>semua</a:t>
            </a:r>
            <a:r>
              <a:rPr lang="en-US" sz="1700" dirty="0"/>
              <a:t> link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halaman</a:t>
            </a:r>
            <a:r>
              <a:rPr lang="en-US" sz="1700" dirty="0"/>
              <a:t> </a:t>
            </a:r>
            <a:r>
              <a:rPr lang="en-US" sz="1700" dirty="0" err="1"/>
              <a:t>daftar</a:t>
            </a:r>
            <a:r>
              <a:rPr lang="en-US" sz="1700" dirty="0"/>
              <a:t> </a:t>
            </a:r>
            <a:r>
              <a:rPr lang="en-US" sz="1700" dirty="0" err="1"/>
              <a:t>isi</a:t>
            </a:r>
            <a:endParaRPr lang="en-US" sz="1700" dirty="0"/>
          </a:p>
          <a:p>
            <a:pPr lvl="1">
              <a:buFontTx/>
              <a:buChar char="-"/>
            </a:pPr>
            <a:r>
              <a:rPr lang="en-US" sz="1700" dirty="0" err="1"/>
              <a:t>Hindari</a:t>
            </a:r>
            <a:r>
              <a:rPr lang="en-US" sz="1700" dirty="0"/>
              <a:t> </a:t>
            </a:r>
            <a:r>
              <a:rPr lang="en-US" sz="1700" dirty="0" err="1"/>
              <a:t>horisontal</a:t>
            </a:r>
            <a:r>
              <a:rPr lang="en-US" sz="1700" dirty="0"/>
              <a:t> scrolling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4B7401FF-C6EE-4158-96A2-74E0FAB41BE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C186DB5-3638-4766-BD6E-6F40F43F12A2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 site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 b="1" i="1" dirty="0"/>
              <a:t>4. </a:t>
            </a:r>
            <a:r>
              <a:rPr lang="en-US" sz="1600" b="1" dirty="0" err="1"/>
              <a:t>Komponen</a:t>
            </a:r>
            <a:r>
              <a:rPr lang="en-US" sz="1600" b="1" dirty="0"/>
              <a:t>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/>
              <a:t>Navigasi</a:t>
            </a:r>
            <a:endParaRPr lang="en-US" sz="1600" b="1" i="1" dirty="0"/>
          </a:p>
          <a:p>
            <a:pPr>
              <a:buFontTx/>
              <a:buNone/>
            </a:pPr>
            <a:r>
              <a:rPr lang="en-US" sz="1600" dirty="0"/>
              <a:t>     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elemen</a:t>
            </a:r>
            <a:r>
              <a:rPr lang="en-US" sz="1600" dirty="0"/>
              <a:t> </a:t>
            </a:r>
            <a:r>
              <a:rPr lang="en-US" sz="1600" dirty="0" err="1"/>
              <a:t>navigasi</a:t>
            </a:r>
            <a:r>
              <a:rPr lang="en-US" sz="1600" dirty="0"/>
              <a:t> </a:t>
            </a:r>
            <a:r>
              <a:rPr lang="en-US" sz="1600" dirty="0" err="1"/>
              <a:t>haruslah</a:t>
            </a:r>
            <a:r>
              <a:rPr lang="en-US" sz="1600" dirty="0"/>
              <a:t> : </a:t>
            </a:r>
            <a:r>
              <a:rPr lang="en-US" sz="1600" dirty="0" err="1"/>
              <a:t>selalu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, </a:t>
            </a:r>
            <a:r>
              <a:rPr lang="en-US" sz="1600" dirty="0" err="1"/>
              <a:t>jelas</a:t>
            </a:r>
            <a:r>
              <a:rPr lang="en-US" sz="1600" dirty="0"/>
              <a:t>, </a:t>
            </a:r>
            <a:r>
              <a:rPr lang="en-US" sz="1600" dirty="0" err="1"/>
              <a:t>konsisten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; </a:t>
            </a:r>
            <a:r>
              <a:rPr lang="en-US" sz="1600" dirty="0" err="1"/>
              <a:t>fungsi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urutannya</a:t>
            </a:r>
            <a:r>
              <a:rPr lang="en-US" sz="1600" dirty="0"/>
              <a:t>.</a:t>
            </a:r>
          </a:p>
          <a:p>
            <a:pPr>
              <a:buFontTx/>
              <a:buNone/>
            </a:pPr>
            <a:endParaRPr lang="en-US" sz="16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CAA53498-4571-4D94-BA62-22461369E4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F8343F6-142D-44DB-A869-C7DA9442CB3D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Website (</a:t>
            </a:r>
            <a:r>
              <a:rPr lang="en-US" dirty="0" err="1" smtClean="0"/>
              <a:t>Lanj</a:t>
            </a:r>
            <a:r>
              <a:rPr lang="en-US" dirty="0" smtClean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1" y="3099590"/>
            <a:ext cx="4567254" cy="330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6248400" y="3352800"/>
            <a:ext cx="28194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724400" y="3429000"/>
            <a:ext cx="4267200" cy="1143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239000" y="3429000"/>
            <a:ext cx="1752600" cy="1295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72200" y="3581400"/>
            <a:ext cx="2819400" cy="2133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063056" y="3099591"/>
            <a:ext cx="1452545" cy="1200329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3742901" y="2009775"/>
            <a:ext cx="4591899" cy="4025900"/>
          </a:xfrm>
          <a:noFill/>
        </p:spPr>
      </p:pic>
      <p:sp>
        <p:nvSpPr>
          <p:cNvPr id="30723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4BACF04-5B3B-49AE-BEBF-4EB3A28FD44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870BA97-9A99-4F13-9830-F4186D913EEF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Grafis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" y="6400800"/>
            <a:ext cx="358775" cy="365125"/>
          </a:xfrm>
        </p:spPr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noProof="1" smtClean="0"/>
              <a:t>Setelah mengikuti materi ini mahasiswa dapat: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menu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UI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menu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UI</a:t>
            </a:r>
          </a:p>
          <a:p>
            <a:pPr marL="457200" indent="-457200" algn="just"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DD7ECC7-8165-4BE1-B1F5-C83E7C06C9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E10F845-9AB8-45CF-8147-CDC6A021A706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46863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Menu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navigasi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,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dirancang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benar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membangun</a:t>
            </a:r>
            <a:r>
              <a:rPr lang="en-US" sz="1600" dirty="0"/>
              <a:t> model mental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.</a:t>
            </a:r>
          </a:p>
          <a:p>
            <a:pPr marL="18288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46863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Menu </a:t>
            </a:r>
            <a:r>
              <a:rPr lang="en-US" sz="1600" dirty="0" err="1"/>
              <a:t>efektif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kapabilitas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kuat</a:t>
            </a:r>
            <a:r>
              <a:rPr lang="en-US" sz="1600" dirty="0"/>
              <a:t>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b="1" i="1" dirty="0"/>
              <a:t>recognition</a:t>
            </a:r>
            <a:r>
              <a:rPr lang="en-US" sz="1600" i="1" dirty="0"/>
              <a:t> </a:t>
            </a:r>
            <a:r>
              <a:rPr lang="en-US" sz="1600" b="1" dirty="0"/>
              <a:t>(</a:t>
            </a:r>
            <a:r>
              <a:rPr lang="en-US" sz="1600" b="1" dirty="0" err="1"/>
              <a:t>pengenalan</a:t>
            </a:r>
            <a:r>
              <a:rPr lang="en-US" sz="1600" b="1" dirty="0"/>
              <a:t>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b="1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kapabilitasnya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lemah</a:t>
            </a:r>
            <a:r>
              <a:rPr lang="en-US" sz="1600" dirty="0"/>
              <a:t>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b="1" i="1" dirty="0"/>
              <a:t>recall </a:t>
            </a:r>
            <a:r>
              <a:rPr lang="en-US" sz="1600" b="1" dirty="0"/>
              <a:t>(</a:t>
            </a:r>
            <a:r>
              <a:rPr lang="en-US" sz="1600" b="1" dirty="0" err="1"/>
              <a:t>ingatan</a:t>
            </a:r>
            <a:r>
              <a:rPr lang="en-US" sz="1600" b="1" dirty="0"/>
              <a:t>).</a:t>
            </a:r>
          </a:p>
          <a:p>
            <a:pPr marL="182880" indent="0" algn="just">
              <a:spcBef>
                <a:spcPts val="0"/>
              </a:spcBef>
              <a:buNone/>
            </a:pPr>
            <a:endParaRPr lang="en-US" sz="1600" b="1" dirty="0"/>
          </a:p>
          <a:p>
            <a:pPr marL="46863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kita</a:t>
            </a:r>
            <a:r>
              <a:rPr lang="en-US" sz="1600" dirty="0"/>
              <a:t> </a:t>
            </a:r>
            <a:r>
              <a:rPr lang="en-US" sz="1600" dirty="0" err="1"/>
              <a:t>pelajari</a:t>
            </a:r>
            <a:r>
              <a:rPr lang="en-US" sz="1600" dirty="0"/>
              <a:t> :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Struktur</a:t>
            </a:r>
            <a:r>
              <a:rPr lang="en-US" sz="1400" dirty="0"/>
              <a:t> Menu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Fungsi</a:t>
            </a:r>
            <a:r>
              <a:rPr lang="en-US" sz="1400" dirty="0"/>
              <a:t> Menu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/>
              <a:t>Format Menu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Menulis</a:t>
            </a:r>
            <a:r>
              <a:rPr lang="en-US" sz="1400" dirty="0"/>
              <a:t> Menu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Navigasi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Menu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Navigasi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Link web site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Elemen-elemen</a:t>
            </a:r>
            <a:r>
              <a:rPr lang="en-US" sz="1400" dirty="0"/>
              <a:t> </a:t>
            </a:r>
            <a:r>
              <a:rPr lang="en-US" sz="1400" dirty="0" err="1"/>
              <a:t>navigasi</a:t>
            </a:r>
            <a:r>
              <a:rPr lang="en-US" sz="1400" dirty="0"/>
              <a:t> web site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Memelihara</a:t>
            </a:r>
            <a:r>
              <a:rPr lang="en-US" sz="1400" dirty="0"/>
              <a:t> rasa ‘</a:t>
            </a:r>
            <a:r>
              <a:rPr lang="en-US" sz="1400" dirty="0" err="1"/>
              <a:t>tempat</a:t>
            </a:r>
            <a:r>
              <a:rPr lang="en-US" sz="1400" dirty="0"/>
              <a:t>’ </a:t>
            </a:r>
            <a:r>
              <a:rPr lang="en-US" sz="1400" dirty="0" err="1"/>
              <a:t>pada</a:t>
            </a:r>
            <a:r>
              <a:rPr lang="en-US" sz="1400" dirty="0"/>
              <a:t> web site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1400" dirty="0" err="1"/>
              <a:t>Jenis-jenis</a:t>
            </a:r>
            <a:r>
              <a:rPr lang="en-US" sz="1400" dirty="0"/>
              <a:t> </a:t>
            </a:r>
            <a:r>
              <a:rPr lang="en-US" sz="1400" dirty="0"/>
              <a:t>Menu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36A5372-C18C-4F40-A84B-6E266C0BC7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4D51281-08D6-4DB8-B59D-7E4D10ED536B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 err="1"/>
              <a:t>Struktur</a:t>
            </a:r>
            <a:r>
              <a:rPr lang="en-US" sz="1600" dirty="0"/>
              <a:t> menu </a:t>
            </a:r>
            <a:r>
              <a:rPr lang="en-US" sz="1600" dirty="0" err="1"/>
              <a:t>mendefinisikan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kendali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melaksanakan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b="1" i="1" dirty="0"/>
              <a:t>task</a:t>
            </a:r>
            <a:r>
              <a:rPr lang="en-US" sz="1600" i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tugas</a:t>
            </a:r>
            <a:r>
              <a:rPr lang="en-US" sz="1600" dirty="0"/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err="1"/>
              <a:t>Struktur</a:t>
            </a:r>
            <a:r>
              <a:rPr lang="en-US" sz="1600" dirty="0"/>
              <a:t> menu yang </a:t>
            </a:r>
            <a:r>
              <a:rPr lang="en-US" sz="1600" dirty="0" err="1"/>
              <a:t>dikenal</a:t>
            </a:r>
            <a:r>
              <a:rPr lang="en-US" sz="1600" dirty="0"/>
              <a:t> : 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1. Menu Tunggal (</a:t>
            </a:r>
            <a:r>
              <a:rPr lang="en-US" sz="1600" i="1" dirty="0"/>
              <a:t>single menu</a:t>
            </a:r>
            <a:r>
              <a:rPr lang="en-US" sz="1600" dirty="0"/>
              <a:t>)</a:t>
            </a:r>
          </a:p>
          <a:p>
            <a:pPr marL="0" indent="0">
              <a:buNone/>
              <a:defRPr/>
            </a:pPr>
            <a:r>
              <a:rPr lang="en-US" sz="1600" dirty="0"/>
              <a:t>2. Menu Linier </a:t>
            </a:r>
            <a:r>
              <a:rPr lang="en-US" sz="1600" dirty="0" err="1"/>
              <a:t>Sekuensial</a:t>
            </a:r>
            <a:endParaRPr lang="en-US" sz="1600" dirty="0"/>
          </a:p>
          <a:p>
            <a:pPr marL="0" indent="0">
              <a:buNone/>
              <a:defRPr/>
            </a:pPr>
            <a:r>
              <a:rPr lang="en-US" sz="1600" dirty="0"/>
              <a:t>3. Menu </a:t>
            </a:r>
            <a:r>
              <a:rPr lang="en-US" sz="1600" dirty="0" err="1"/>
              <a:t>Simultan</a:t>
            </a:r>
            <a:endParaRPr lang="en-US" sz="1600" dirty="0"/>
          </a:p>
          <a:p>
            <a:pPr marL="0" indent="0">
              <a:buNone/>
              <a:defRPr/>
            </a:pPr>
            <a:r>
              <a:rPr lang="en-US" sz="1600" dirty="0"/>
              <a:t>4. Menu </a:t>
            </a:r>
            <a:r>
              <a:rPr lang="en-US" sz="1600" dirty="0" err="1"/>
              <a:t>Hirarki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Sekuensial</a:t>
            </a:r>
            <a:endParaRPr lang="en-US" sz="1600" dirty="0"/>
          </a:p>
          <a:p>
            <a:pPr marL="0" indent="0">
              <a:buNone/>
              <a:defRPr/>
            </a:pPr>
            <a:r>
              <a:rPr lang="en-US" sz="1600" dirty="0"/>
              <a:t>5. Menu </a:t>
            </a:r>
            <a:r>
              <a:rPr lang="en-US" sz="1600" dirty="0" err="1"/>
              <a:t>Terhubung</a:t>
            </a:r>
            <a:endParaRPr lang="en-US" sz="1600" dirty="0"/>
          </a:p>
          <a:p>
            <a:pPr marL="0" indent="0">
              <a:buNone/>
              <a:defRPr/>
            </a:pPr>
            <a:r>
              <a:rPr lang="en-US" sz="1600" dirty="0"/>
              <a:t>6. Menu ‘Event-trapping’</a:t>
            </a:r>
            <a:endParaRPr lang="en-US" sz="16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3B8EB15-CC09-418E-8015-832B644DC4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F968F5F-7842-44A7-A612-F7737B0C99F0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Struktur Menu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976004" y="2244471"/>
            <a:ext cx="2724150" cy="2200275"/>
          </a:xfrm>
          <a:noFill/>
        </p:spPr>
      </p:pic>
      <p:sp>
        <p:nvSpPr>
          <p:cNvPr id="16387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D337D5AE-F074-4BB4-8F16-632183232A0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98089B1-4A42-43B8-90A9-F1FBC58966E8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Struktur</a:t>
            </a:r>
            <a:r>
              <a:rPr lang="en-US" dirty="0" smtClean="0"/>
              <a:t> Menu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3677" y="4310523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728246"/>
            <a:ext cx="4267200" cy="32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Menu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612E-B08F-4842-A9D0-0ECBAAC0919C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A5372-C18C-4F40-A84B-6E266C0BC72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45503"/>
            <a:ext cx="5011594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7394" y="2133600"/>
            <a:ext cx="6342206" cy="370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782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Fungsi Menu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Menavigasi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menu </a:t>
            </a:r>
            <a:r>
              <a:rPr lang="en-US" dirty="0" err="1" smtClean="0"/>
              <a:t>baru</a:t>
            </a:r>
            <a:endParaRPr lang="en-US" dirty="0" smtClean="0"/>
          </a:p>
          <a:p>
            <a:pPr eaLnBrk="1" hangingPunct="1"/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/ </a:t>
            </a:r>
            <a:r>
              <a:rPr lang="en-US" dirty="0" err="1" smtClean="0"/>
              <a:t>prosedur</a:t>
            </a:r>
            <a:endParaRPr lang="en-US" dirty="0" smtClean="0"/>
          </a:p>
          <a:p>
            <a:pPr eaLnBrk="1" hangingPunct="1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eaLnBrk="1" hangingPunct="1"/>
            <a:r>
              <a:rPr lang="en-US" dirty="0" err="1" smtClean="0"/>
              <a:t>Memasukkan</a:t>
            </a:r>
            <a:r>
              <a:rPr lang="en-US" dirty="0" smtClean="0"/>
              <a:t> data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CF2B-ECA7-47D1-8796-580E0E2395F8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FE274-4C05-43FE-BCE5-DAE3A056C1B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7931151" y="6509946"/>
            <a:ext cx="3657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</a:rPr>
              <a:t>CSG2C3 - INTERAKSI MANUSIA DAN 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82880" indent="-18288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 err="1"/>
              <a:t>Suatu</a:t>
            </a:r>
            <a:r>
              <a:rPr lang="en-US" sz="1600" dirty="0"/>
              <a:t> Menu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4 </a:t>
            </a:r>
            <a:r>
              <a:rPr lang="en-US" sz="1600" dirty="0" err="1"/>
              <a:t>elemen</a:t>
            </a:r>
            <a:r>
              <a:rPr lang="en-US" sz="1600" dirty="0"/>
              <a:t>:</a:t>
            </a:r>
          </a:p>
          <a:p>
            <a:pPr marL="182880" indent="-18288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 smtClean="0"/>
              <a:t>1. </a:t>
            </a:r>
            <a:r>
              <a:rPr lang="en-US" sz="1600" b="1" dirty="0" err="1" smtClean="0"/>
              <a:t>Konteks</a:t>
            </a:r>
            <a:r>
              <a:rPr lang="en-US" sz="1600" dirty="0"/>
              <a:t>: </a:t>
            </a:r>
            <a:r>
              <a:rPr lang="en-US" sz="1600" dirty="0" err="1"/>
              <a:t>menyediakan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menjaga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teroriantasikan</a:t>
            </a:r>
            <a:r>
              <a:rPr lang="en-US" sz="1600" dirty="0"/>
              <a:t>, </a:t>
            </a:r>
            <a:r>
              <a:rPr lang="en-US" sz="1600" dirty="0" err="1"/>
              <a:t>terutama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menu yang </a:t>
            </a:r>
            <a:r>
              <a:rPr lang="en-US" sz="1600" dirty="0" err="1"/>
              <a:t>kompleks</a:t>
            </a:r>
            <a:r>
              <a:rPr lang="en-US" sz="1600" dirty="0"/>
              <a:t>/</a:t>
            </a:r>
            <a:r>
              <a:rPr lang="en-US" sz="1600" dirty="0" err="1"/>
              <a:t>hirarkis</a:t>
            </a:r>
            <a:r>
              <a:rPr lang="en-US" sz="1600" dirty="0"/>
              <a:t>. </a:t>
            </a:r>
            <a:r>
              <a:rPr lang="en-US" sz="1600" i="1" dirty="0"/>
              <a:t>Feedback</a:t>
            </a:r>
            <a:r>
              <a:rPr lang="en-US" sz="1600" dirty="0"/>
              <a:t> </a:t>
            </a:r>
            <a:r>
              <a:rPr lang="en-US" sz="1600" dirty="0" err="1"/>
              <a:t>penting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menginformasikan</a:t>
            </a:r>
            <a:r>
              <a:rPr lang="en-US" sz="1600" dirty="0"/>
              <a:t> </a:t>
            </a:r>
            <a:r>
              <a:rPr lang="en-US" sz="1600" dirty="0" err="1"/>
              <a:t>dimana</a:t>
            </a:r>
            <a:r>
              <a:rPr lang="en-US" sz="1600" dirty="0"/>
              <a:t> </a:t>
            </a:r>
            <a:r>
              <a:rPr lang="en-US" sz="1600" dirty="0" err="1"/>
              <a:t>posisi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proses, </a:t>
            </a:r>
            <a:r>
              <a:rPr lang="en-US" sz="1600" dirty="0" err="1"/>
              <a:t>apa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berapa</a:t>
            </a:r>
            <a:r>
              <a:rPr lang="en-US" sz="1600" dirty="0"/>
              <a:t> </a:t>
            </a:r>
            <a:r>
              <a:rPr lang="en-US" sz="1600" dirty="0" err="1"/>
              <a:t>jauh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proses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.</a:t>
            </a:r>
          </a:p>
          <a:p>
            <a:pPr marL="182880" indent="-18288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2. </a:t>
            </a:r>
            <a:r>
              <a:rPr lang="en-US" sz="1600" b="1" dirty="0" err="1"/>
              <a:t>Judul</a:t>
            </a:r>
            <a:r>
              <a:rPr lang="en-US" sz="1600" dirty="0"/>
              <a:t>: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konteks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sekumpulan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.</a:t>
            </a:r>
          </a:p>
          <a:p>
            <a:pPr marL="182880" indent="-18288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3. </a:t>
            </a:r>
            <a:r>
              <a:rPr lang="en-US" sz="1600" b="1" dirty="0" err="1"/>
              <a:t>Deskripsi</a:t>
            </a:r>
            <a:r>
              <a:rPr lang="en-US" sz="1600" b="1" dirty="0"/>
              <a:t> </a:t>
            </a:r>
            <a:r>
              <a:rPr lang="en-US" sz="1600" b="1" dirty="0" err="1"/>
              <a:t>Pilihan</a:t>
            </a:r>
            <a:r>
              <a:rPr lang="en-US" sz="1600" dirty="0"/>
              <a:t>: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mnemonic, </a:t>
            </a:r>
            <a:r>
              <a:rPr lang="en-US" sz="1600" dirty="0" err="1"/>
              <a:t>angka</a:t>
            </a:r>
            <a:r>
              <a:rPr lang="en-US" sz="1600" dirty="0"/>
              <a:t>, </a:t>
            </a:r>
            <a:r>
              <a:rPr lang="en-US" sz="1600" dirty="0" err="1"/>
              <a:t>daftar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alfebetis</a:t>
            </a:r>
            <a:r>
              <a:rPr lang="en-US" sz="1600" dirty="0" smtClean="0"/>
              <a:t>, </a:t>
            </a:r>
            <a:r>
              <a:rPr lang="en-US" sz="1600" dirty="0" err="1"/>
              <a:t>satu</a:t>
            </a:r>
            <a:r>
              <a:rPr lang="en-US" sz="1600" dirty="0"/>
              <a:t> kata, </a:t>
            </a:r>
            <a:r>
              <a:rPr lang="en-US" sz="1600" dirty="0" err="1"/>
              <a:t>ataupun</a:t>
            </a:r>
            <a:r>
              <a:rPr lang="en-US" sz="1600" dirty="0"/>
              <a:t> </a:t>
            </a:r>
            <a:r>
              <a:rPr lang="en-US" sz="1600" dirty="0" err="1"/>
              <a:t>kalimat</a:t>
            </a:r>
            <a:r>
              <a:rPr lang="en-US" sz="1600" dirty="0"/>
              <a:t> </a:t>
            </a:r>
            <a:r>
              <a:rPr lang="en-US" sz="1600" dirty="0" err="1"/>
              <a:t>penuh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.</a:t>
            </a:r>
          </a:p>
          <a:p>
            <a:pPr marL="182880" indent="-18288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4. </a:t>
            </a:r>
            <a:r>
              <a:rPr lang="en-US" sz="1600" b="1" dirty="0" err="1"/>
              <a:t>Instruksi</a:t>
            </a:r>
            <a:r>
              <a:rPr lang="en-US" sz="1600" b="1" dirty="0"/>
              <a:t> </a:t>
            </a:r>
            <a:r>
              <a:rPr lang="en-US" sz="1600" b="1" dirty="0" err="1"/>
              <a:t>penyelesaian</a:t>
            </a:r>
            <a:r>
              <a:rPr lang="en-US" sz="1600" dirty="0"/>
              <a:t>: </a:t>
            </a:r>
            <a:r>
              <a:rPr lang="en-US" sz="1600" dirty="0" err="1"/>
              <a:t>menunjukkan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;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alasan</a:t>
            </a:r>
            <a:r>
              <a:rPr lang="en-US" sz="1600" dirty="0"/>
              <a:t> </a:t>
            </a:r>
            <a:r>
              <a:rPr lang="en-US" sz="1600" dirty="0" err="1"/>
              <a:t>mengapa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diminta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dampak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didapat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proses </a:t>
            </a:r>
            <a:r>
              <a:rPr lang="en-US" sz="1600" dirty="0" err="1"/>
              <a:t>selanjutnya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803F2C66-46E6-4D54-BFB4-65A2863627D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334F9CC-9349-4E1A-A9AA-3169FC71F2E3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Isi Menu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2600" dirty="0"/>
              <a:t>1. </a:t>
            </a:r>
            <a:r>
              <a:rPr lang="en-US" sz="2600" dirty="0" err="1"/>
              <a:t>Konsisten</a:t>
            </a:r>
            <a:endParaRPr lang="en-US" sz="2600" dirty="0"/>
          </a:p>
          <a:p>
            <a:pPr marL="582930" lvl="1" indent="-182880">
              <a:lnSpc>
                <a:spcPct val="170000"/>
              </a:lnSpc>
              <a:spcBef>
                <a:spcPts val="0"/>
              </a:spcBef>
              <a:buFontTx/>
              <a:buAutoNum type="alphaLcPeriod"/>
              <a:defRPr/>
            </a:pPr>
            <a:r>
              <a:rPr lang="en-US" sz="1800" dirty="0" err="1"/>
              <a:t>Konsisten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ekspektasi</a:t>
            </a:r>
            <a:r>
              <a:rPr lang="en-US" sz="1800" dirty="0"/>
              <a:t> </a:t>
            </a:r>
            <a:r>
              <a:rPr lang="en-US" sz="1800" dirty="0" err="1"/>
              <a:t>pengguna</a:t>
            </a:r>
            <a:endParaRPr lang="en-US" sz="1800" dirty="0"/>
          </a:p>
          <a:p>
            <a:pPr marL="582930" lvl="1" indent="-182880">
              <a:lnSpc>
                <a:spcPct val="170000"/>
              </a:lnSpc>
              <a:spcBef>
                <a:spcPts val="0"/>
              </a:spcBef>
              <a:buFontTx/>
              <a:buAutoNum type="alphaLcPeriod"/>
              <a:defRPr/>
            </a:pPr>
            <a:r>
              <a:rPr lang="en-US" sz="1800" dirty="0" err="1"/>
              <a:t>Konsisten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menu :</a:t>
            </a:r>
          </a:p>
          <a:p>
            <a:pPr marL="582930" lvl="1" indent="-182880">
              <a:lnSpc>
                <a:spcPct val="17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800" dirty="0"/>
              <a:t>Format : </a:t>
            </a:r>
            <a:r>
              <a:rPr lang="en-US" sz="1800" dirty="0" err="1"/>
              <a:t>organisasi</a:t>
            </a:r>
            <a:r>
              <a:rPr lang="en-US" sz="1800" dirty="0"/>
              <a:t>, </a:t>
            </a:r>
            <a:r>
              <a:rPr lang="en-US" sz="1800" dirty="0" err="1"/>
              <a:t>presentasi</a:t>
            </a:r>
            <a:r>
              <a:rPr lang="en-US" sz="1800" dirty="0"/>
              <a:t>, </a:t>
            </a:r>
            <a:r>
              <a:rPr lang="en-US" sz="1800" dirty="0" err="1"/>
              <a:t>urutan</a:t>
            </a:r>
            <a:r>
              <a:rPr lang="en-US" sz="1800" dirty="0"/>
              <a:t> </a:t>
            </a:r>
            <a:r>
              <a:rPr lang="en-US" sz="1800" dirty="0" err="1"/>
              <a:t>pilihan</a:t>
            </a:r>
            <a:endParaRPr lang="en-US" sz="1800" dirty="0"/>
          </a:p>
          <a:p>
            <a:pPr marL="582930" lvl="1" indent="-182880">
              <a:lnSpc>
                <a:spcPct val="17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800" dirty="0" err="1"/>
              <a:t>Frasa</a:t>
            </a:r>
            <a:r>
              <a:rPr lang="en-US" sz="1800" dirty="0"/>
              <a:t> : </a:t>
            </a:r>
            <a:r>
              <a:rPr lang="en-US" sz="1800" dirty="0" err="1"/>
              <a:t>judul</a:t>
            </a:r>
            <a:r>
              <a:rPr lang="en-US" sz="1800" dirty="0"/>
              <a:t>, </a:t>
            </a:r>
            <a:r>
              <a:rPr lang="en-US" sz="1800" dirty="0" err="1"/>
              <a:t>deskripsi</a:t>
            </a:r>
            <a:r>
              <a:rPr lang="en-US" sz="1800" dirty="0"/>
              <a:t> </a:t>
            </a:r>
            <a:r>
              <a:rPr lang="en-US" sz="1800" dirty="0" err="1"/>
              <a:t>pilihan</a:t>
            </a:r>
            <a:r>
              <a:rPr lang="en-US" sz="1800" dirty="0"/>
              <a:t>, </a:t>
            </a:r>
            <a:r>
              <a:rPr lang="en-US" sz="1800" dirty="0" err="1"/>
              <a:t>instruksi</a:t>
            </a:r>
            <a:endParaRPr lang="en-US" sz="1800" dirty="0"/>
          </a:p>
          <a:p>
            <a:pPr marL="582930" lvl="1" indent="-182880">
              <a:lnSpc>
                <a:spcPct val="17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800" dirty="0"/>
              <a:t>Cara </a:t>
            </a:r>
            <a:r>
              <a:rPr lang="en-US" sz="1800" dirty="0" err="1"/>
              <a:t>pilih</a:t>
            </a:r>
            <a:endParaRPr lang="en-US" sz="1800" dirty="0"/>
          </a:p>
          <a:p>
            <a:pPr marL="582930" lvl="1" indent="-182880">
              <a:lnSpc>
                <a:spcPct val="17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800" dirty="0" err="1"/>
              <a:t>Skema</a:t>
            </a:r>
            <a:r>
              <a:rPr lang="en-US" sz="1800" dirty="0"/>
              <a:t> </a:t>
            </a:r>
            <a:r>
              <a:rPr lang="en-US" sz="1800" dirty="0" err="1"/>
              <a:t>navigasi</a:t>
            </a:r>
            <a:endParaRPr lang="en-US" sz="1800" dirty="0"/>
          </a:p>
          <a:p>
            <a:pPr marL="182880" indent="-18288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</a:p>
          <a:p>
            <a:pPr marL="182880" indent="-18288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    </a:t>
            </a:r>
            <a:r>
              <a:rPr lang="en-US" sz="1800" dirty="0" err="1"/>
              <a:t>permanen</a:t>
            </a:r>
            <a:r>
              <a:rPr lang="en-US" sz="1800" dirty="0"/>
              <a:t> / on demand</a:t>
            </a:r>
          </a:p>
          <a:p>
            <a:pPr marL="182880" indent="-18288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pPr marL="182880" indent="-18288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1800" dirty="0"/>
              <a:t>      </a:t>
            </a:r>
            <a:r>
              <a:rPr lang="en-US" sz="1800" dirty="0" err="1"/>
              <a:t>sebuah</a:t>
            </a:r>
            <a:r>
              <a:rPr lang="en-US" sz="1800" dirty="0"/>
              <a:t> menu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pilihan-pilihannya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 </a:t>
            </a:r>
            <a:r>
              <a:rPr lang="en-US" sz="1800" dirty="0" err="1"/>
              <a:t>dikenali</a:t>
            </a:r>
            <a:r>
              <a:rPr lang="en-US" sz="1800" dirty="0"/>
              <a:t> 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menu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7815BEA-74DA-4D33-B26A-AA3C523EAF6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4951135-0C79-4619-9DFB-F017A6A5E508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Format Menu (</a:t>
            </a:r>
            <a:r>
              <a:rPr lang="en-US" dirty="0" err="1" smtClean="0"/>
              <a:t>Petunjuk</a:t>
            </a:r>
            <a:r>
              <a:rPr lang="en-US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9ecb5b65340286e438fc32ae69bf20c92d4023"/>
</p:tagLst>
</file>

<file path=ppt/theme/theme1.xml><?xml version="1.0" encoding="utf-8"?>
<a:theme xmlns:a="http://schemas.openxmlformats.org/drawingml/2006/main" name="template_informatika_slid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Informatika(1)</Template>
  <TotalTime>704</TotalTime>
  <Words>1057</Words>
  <Application>Microsoft Office PowerPoint</Application>
  <PresentationFormat>Widescreen</PresentationFormat>
  <Paragraphs>211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Brush Script Std</vt:lpstr>
      <vt:lpstr>Lucida Grande</vt:lpstr>
      <vt:lpstr>Verdana</vt:lpstr>
      <vt:lpstr>Wingdings</vt:lpstr>
      <vt:lpstr>template_informatika_slide</vt:lpstr>
      <vt:lpstr>CSG2C3/ Interaksi Manusia dan Komputer (IMK)</vt:lpstr>
      <vt:lpstr>Tujuan</vt:lpstr>
      <vt:lpstr>Menu</vt:lpstr>
      <vt:lpstr>Struktur Menu</vt:lpstr>
      <vt:lpstr>Struktur Menu</vt:lpstr>
      <vt:lpstr>Struktur Menu</vt:lpstr>
      <vt:lpstr>Fungsi Menu</vt:lpstr>
      <vt:lpstr>Isi Menu</vt:lpstr>
      <vt:lpstr>Format Menu (Petunjuk)</vt:lpstr>
      <vt:lpstr>Format Menu (petunjuk)</vt:lpstr>
      <vt:lpstr>Format Menu (Petunjuk)</vt:lpstr>
      <vt:lpstr>Format Menu (Petunjuk)</vt:lpstr>
      <vt:lpstr>Navigasi untuk Web site</vt:lpstr>
      <vt:lpstr>Desain Navigasi Web site</vt:lpstr>
      <vt:lpstr>Desain Navigasi Web site (Lanj)</vt:lpstr>
      <vt:lpstr>Desain Navigasi Web site (Lanjutan)</vt:lpstr>
      <vt:lpstr>Desain Navigasi Website (Lanj)</vt:lpstr>
      <vt:lpstr>Menu Grafis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Backgrounds: Art</dc:title>
  <dc:creator>NEC</dc:creator>
  <cp:lastModifiedBy>Dawam DJS</cp:lastModifiedBy>
  <cp:revision>58</cp:revision>
  <dcterms:created xsi:type="dcterms:W3CDTF">2009-08-06T14:56:22Z</dcterms:created>
  <dcterms:modified xsi:type="dcterms:W3CDTF">2015-09-27T21:16:34Z</dcterms:modified>
</cp:coreProperties>
</file>