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5" r:id="rId4"/>
    <p:sldId id="266" r:id="rId5"/>
    <p:sldId id="267" r:id="rId6"/>
    <p:sldId id="262" r:id="rId7"/>
    <p:sldId id="263" r:id="rId8"/>
    <p:sldId id="264" r:id="rId9"/>
    <p:sldId id="258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59"/>
  </p:normalViewPr>
  <p:slideViewPr>
    <p:cSldViewPr snapToGrid="0" snapToObjects="1">
      <p:cViewPr varScale="1">
        <p:scale>
          <a:sx n="86" d="100"/>
          <a:sy n="86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B9219-4A66-4B41-AFAD-B4DCC55121D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99D96-90C2-44B4-8DCF-3216EB4C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5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96F5A-DA36-4202-8F3F-DA89D043191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ABC4-D3F8-4FEC-A081-17F891AA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4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stogan\Downloads\Compressed\2917_internet_ppt\template_main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5" b="11855"/>
          <a:stretch/>
        </p:blipFill>
        <p:spPr bwMode="auto">
          <a:xfrm>
            <a:off x="43394" y="3251531"/>
            <a:ext cx="3848669" cy="309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4684" y="1269242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4684" y="2227425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234684" y="2875084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D0FFCF7-2676-487C-AB0A-BA13D9406A16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A0FCE97-1E5D-3942-9893-29D29393C4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26924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ystogan\Pictures\Untitled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705" y="216578"/>
            <a:ext cx="3264827" cy="6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62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65760" y="2009550"/>
            <a:ext cx="8326438" cy="4025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84EB-C6E3-684C-A39B-0E652C4E0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9890-C9BD-4A51-9565-AB0C8E03FE54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CSG2C3 –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Dan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188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40D16-EBF5-0D44-A21F-B32E9F609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FD20B-29D1-4A94-8DFA-5029E2283D51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CSG2C3 –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Dan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104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374826" y="2009550"/>
            <a:ext cx="4035425" cy="40023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4738863" y="2009550"/>
            <a:ext cx="4035425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67590-0BC9-4B4A-95A3-307D97AD4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09DA2-5BAF-41EE-9B3E-B38F5EDC1746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1336417"/>
            <a:ext cx="8409163" cy="6412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CSG2C3 –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Dan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23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366889" y="1645920"/>
            <a:ext cx="4035247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4703762" y="1645920"/>
            <a:ext cx="4045126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>
          <a:xfrm>
            <a:off x="357187" y="2659063"/>
            <a:ext cx="404495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4703762" y="2659063"/>
            <a:ext cx="404495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417-35D1-DE4B-9003-F2E94344F5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8D84-35CD-4233-8D40-0051C696B2E1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CSG2C3 –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Dan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25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1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1"/>
          </p:nvPr>
        </p:nvSpPr>
        <p:spPr>
          <a:xfrm>
            <a:off x="4678538" y="2009550"/>
            <a:ext cx="4035425" cy="40023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365125" y="2009550"/>
            <a:ext cx="3997325" cy="400231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A4596-0E95-4845-A51E-381771D71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46366-BE80-4C2F-88A5-F221BE3C9E64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CSG2C3 –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Dan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619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34548" y="4489331"/>
            <a:ext cx="8326438" cy="211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5400" dirty="0" smtClean="0">
                <a:solidFill>
                  <a:srgbClr val="C00000"/>
                </a:solidFill>
                <a:latin typeface="Brush Script Std" pitchFamily="66" charset="0"/>
              </a:rPr>
              <a:t>THANK YOU</a:t>
            </a:r>
            <a:endParaRPr lang="en-US" sz="5400" dirty="0">
              <a:solidFill>
                <a:srgbClr val="C00000"/>
              </a:solidFill>
              <a:latin typeface="Brush Script Std" pitchFamily="66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489" y="4670967"/>
            <a:ext cx="9141923" cy="9368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Mystogan\Pictures\red-digital-background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0" b="13980"/>
          <a:stretch/>
        </p:blipFill>
        <p:spPr bwMode="auto">
          <a:xfrm>
            <a:off x="-2566" y="0"/>
            <a:ext cx="9144000" cy="467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ystogan\Pictures\logo-whit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2" y="142946"/>
            <a:ext cx="3039184" cy="60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72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3999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9"/>
          <p:cNvSpPr>
            <a:spLocks noGrp="1" noChangeAspect="1"/>
          </p:cNvSpPr>
          <p:nvPr>
            <p:ph type="title"/>
          </p:nvPr>
        </p:nvSpPr>
        <p:spPr bwMode="auto">
          <a:xfrm>
            <a:off x="365125" y="1336417"/>
            <a:ext cx="8326438" cy="64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C:\Users\Mystogan\Pictures\75_big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1"/>
            <a:ext cx="9143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89908" y="6451886"/>
            <a:ext cx="3587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B1F015-1154-6F45-9F5A-29B4836DF7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810596" y="6451886"/>
            <a:ext cx="164306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9040DDF-2641-4BF0-A37E-252A016AE2A3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 rot="-5400000">
            <a:off x="9449594" y="5911057"/>
            <a:ext cx="1709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7F7F7F"/>
                </a:solidFill>
              </a:rPr>
              <a:t>12-CRS-0106 REVISED </a:t>
            </a:r>
            <a:r>
              <a:rPr lang="en-US" sz="600" dirty="0" smtClean="0">
                <a:solidFill>
                  <a:srgbClr val="7F7F7F"/>
                </a:solidFill>
              </a:rPr>
              <a:t>8 </a:t>
            </a:r>
            <a:r>
              <a:rPr lang="en-US" sz="600" dirty="0">
                <a:solidFill>
                  <a:srgbClr val="7F7F7F"/>
                </a:solidFill>
              </a:rPr>
              <a:t>FEB 2013</a:t>
            </a:r>
          </a:p>
        </p:txBody>
      </p:sp>
      <p:sp>
        <p:nvSpPr>
          <p:cNvPr id="1031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365125" y="1977656"/>
            <a:ext cx="8326438" cy="40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" y="0"/>
            <a:ext cx="9143993" cy="124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>
              <a:lumMod val="75000"/>
              <a:lumOff val="25000"/>
            </a:schemeClr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6075" indent="-346075" algn="l" defTabSz="457200" rtl="0" eaLnBrk="1" fontAlgn="base" hangingPunct="1">
        <a:spcBef>
          <a:spcPts val="1800"/>
        </a:spcBef>
        <a:spcAft>
          <a:spcPct val="0"/>
        </a:spcAft>
        <a:buSzPct val="135000"/>
        <a:buBlip>
          <a:blip r:embed="rId12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93725" indent="-182563" algn="l" defTabSz="457200" rtl="0" eaLnBrk="1" fontAlgn="base" hangingPunct="1">
        <a:spcBef>
          <a:spcPts val="800"/>
        </a:spcBef>
        <a:spcAft>
          <a:spcPct val="0"/>
        </a:spcAft>
        <a:buClr>
          <a:srgbClr val="595959"/>
        </a:buClr>
        <a:buFont typeface="Lucida Grande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182563" algn="l" defTabSz="457200" rtl="0" eaLnBrk="1" fontAlgn="base" hangingPunct="1">
        <a:spcBef>
          <a:spcPts val="700"/>
        </a:spcBef>
        <a:spcAft>
          <a:spcPct val="0"/>
        </a:spcAft>
        <a:buClr>
          <a:srgbClr val="595959"/>
        </a:buClr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50925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595959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33488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Wingdings" charset="0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gnome.org/devel/hig-book/stabl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CSG2C3</a:t>
            </a:r>
            <a:r>
              <a:rPr lang="en-US" dirty="0" smtClean="0"/>
              <a:t>/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(IMK)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234684" y="2108775"/>
            <a:ext cx="7909316" cy="429768"/>
          </a:xfrm>
        </p:spPr>
        <p:txBody>
          <a:bodyPr/>
          <a:lstStyle/>
          <a:p>
            <a:r>
              <a:rPr lang="en-US" dirty="0" smtClean="0"/>
              <a:t>MKS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234684" y="2471957"/>
            <a:ext cx="7918022" cy="378005"/>
          </a:xfrm>
        </p:spPr>
        <p:txBody>
          <a:bodyPr/>
          <a:lstStyle/>
          <a:p>
            <a:r>
              <a:rPr lang="en-US" dirty="0" smtClean="0"/>
              <a:t>KK SIDE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810B14A-F91A-4704-A095-D5BFA9CD6BC4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A0FCE97-1E5D-3942-9893-29D29393C49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21624" y="4318285"/>
            <a:ext cx="4599295" cy="1846659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 USER INTERFACE  (UI)</a:t>
            </a:r>
            <a:br>
              <a:rPr lang="en-US" sz="2000" dirty="0"/>
            </a:br>
            <a:r>
              <a:rPr lang="en-US" sz="2000" dirty="0"/>
              <a:t>DESIGN </a:t>
            </a:r>
            <a:r>
              <a:rPr lang="en-US" sz="2000" dirty="0" smtClean="0"/>
              <a:t>PROCESS</a:t>
            </a:r>
          </a:p>
          <a:p>
            <a:pPr algn="ctr"/>
            <a:endParaRPr lang="en-US" sz="2000" b="1" dirty="0"/>
          </a:p>
          <a:p>
            <a:pPr algn="ctr"/>
            <a:r>
              <a:rPr lang="en-US" b="1" dirty="0"/>
              <a:t>Step </a:t>
            </a:r>
            <a:r>
              <a:rPr lang="en-US" b="1" dirty="0" smtClean="0"/>
              <a:t>3 </a:t>
            </a:r>
            <a:r>
              <a:rPr lang="en-US" b="1" dirty="0"/>
              <a:t>– </a:t>
            </a:r>
            <a:r>
              <a:rPr lang="en-US" b="1" dirty="0" smtClean="0"/>
              <a:t>Understand </a:t>
            </a:r>
            <a:r>
              <a:rPr lang="en-US" b="1" dirty="0"/>
              <a:t>the Principles of Good Interface and Screen Design 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34684" y="2901725"/>
            <a:ext cx="7767832" cy="461665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/>
              <a:t>Source: </a:t>
            </a:r>
            <a:r>
              <a:rPr lang="en-US" sz="1200" dirty="0" err="1" smtClean="0"/>
              <a:t>Galitz</a:t>
            </a:r>
            <a:r>
              <a:rPr lang="en-US" sz="1200" dirty="0" smtClean="0"/>
              <a:t>, Wilbert O. 2007. The Essential Guide to User interface Design: An Introduction to </a:t>
            </a:r>
          </a:p>
          <a:p>
            <a:r>
              <a:rPr lang="en-US" sz="1200" dirty="0" smtClean="0"/>
              <a:t>GUI Design Principles and Techniques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Edition. Wiley: Indianapolis.</a:t>
            </a:r>
          </a:p>
        </p:txBody>
      </p:sp>
    </p:spTree>
    <p:extLst>
      <p:ext uri="{BB962C8B-B14F-4D97-AF65-F5344CB8AC3E}">
        <p14:creationId xmlns:p14="http://schemas.microsoft.com/office/powerpoint/2010/main" val="11912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noProof="1"/>
              <a:t>Setelah mengikuti </a:t>
            </a:r>
            <a:r>
              <a:rPr lang="en-US" noProof="1" smtClean="0"/>
              <a:t>materi ini mahasiswa dapat</a:t>
            </a:r>
            <a:r>
              <a:rPr lang="en-US" noProof="1"/>
              <a:t>: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noProof="1" smtClean="0"/>
              <a:t>Memahami prinsip design interaksi.</a:t>
            </a:r>
            <a:endParaRPr lang="en-US" noProof="1"/>
          </a:p>
          <a:p>
            <a:pPr algn="just">
              <a:lnSpc>
                <a:spcPct val="150000"/>
              </a:lnSpc>
              <a:spcBef>
                <a:spcPct val="0"/>
              </a:spcBef>
              <a:buFont typeface="Verdana" pitchFamily="34" charset="0"/>
              <a:buAutoNum type="arabicPeriod"/>
            </a:pPr>
            <a:r>
              <a:rPr lang="en-US" noProof="1" smtClean="0"/>
              <a:t>Menerapkan prinsip design interaksi dalam merancang antarmuka perangkat lunak untuk menghasilkan antarmuka perangkat lunak yang baik.</a:t>
            </a:r>
            <a:endParaRPr lang="en-US" noProof="1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2A3A324-A962-4B8B-A392-3DB6E6B084C0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8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Reflects the capabilities, needs, and tasks of its users.</a:t>
            </a:r>
          </a:p>
          <a:p>
            <a:r>
              <a:rPr lang="en-US" dirty="0" smtClean="0"/>
              <a:t>Is </a:t>
            </a:r>
            <a:r>
              <a:rPr lang="en-US" dirty="0"/>
              <a:t>developed within the physical constraints imposed by the hardware </a:t>
            </a:r>
            <a:r>
              <a:rPr lang="en-US" dirty="0" smtClean="0"/>
              <a:t>on which </a:t>
            </a:r>
            <a:r>
              <a:rPr lang="en-US" dirty="0"/>
              <a:t>it is displayed.</a:t>
            </a:r>
          </a:p>
          <a:p>
            <a:r>
              <a:rPr lang="en-US" dirty="0" smtClean="0"/>
              <a:t>Utilizes </a:t>
            </a:r>
            <a:r>
              <a:rPr lang="en-US" dirty="0"/>
              <a:t>the capabilities of its controlling software effectively.</a:t>
            </a:r>
          </a:p>
          <a:p>
            <a:r>
              <a:rPr lang="en-US" dirty="0" smtClean="0"/>
              <a:t>Achieves </a:t>
            </a:r>
            <a:r>
              <a:rPr lang="en-US" dirty="0"/>
              <a:t>the business objectives of the system for which it is designed.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4789890-C9BD-4A51-9565-AB0C8E03FE54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 well-designed interface and screen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3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65760" y="2009550"/>
            <a:ext cx="8326438" cy="4442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000" b="1" dirty="0" smtClean="0"/>
              <a:t>Cara </a:t>
            </a:r>
            <a:r>
              <a:rPr lang="id-ID" sz="2000" b="1" dirty="0"/>
              <a:t>Mencegah </a:t>
            </a:r>
            <a:r>
              <a:rPr lang="en-US" sz="2000" b="1" dirty="0" err="1"/>
              <a:t>Timbul</a:t>
            </a:r>
            <a:r>
              <a:rPr lang="en-US" sz="2000" b="1" dirty="0"/>
              <a:t> </a:t>
            </a:r>
            <a:r>
              <a:rPr lang="en-US" sz="2000" b="1" dirty="0" err="1"/>
              <a:t>Masalah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id-ID" sz="2000" b="1" dirty="0"/>
              <a:t>Pengguna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id-ID" sz="1800" dirty="0"/>
              <a:t>Semua gangguan dan </a:t>
            </a:r>
            <a:r>
              <a:rPr lang="id-ID" sz="1800" dirty="0" smtClean="0"/>
              <a:t>hal yang menyebabkan putus </a:t>
            </a:r>
            <a:r>
              <a:rPr lang="id-ID" sz="1800" dirty="0"/>
              <a:t>asa harus dihilangkan dalam desain.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id-ID" sz="2000" b="1" dirty="0"/>
              <a:t>Apa yang Pengguna</a:t>
            </a:r>
            <a:r>
              <a:rPr lang="en-US" sz="2000" b="1" dirty="0"/>
              <a:t> </a:t>
            </a:r>
            <a:r>
              <a:rPr lang="en-US" sz="2000" b="1" dirty="0" err="1"/>
              <a:t>Inginkan</a:t>
            </a:r>
            <a:r>
              <a:rPr lang="id-ID" dirty="0"/>
              <a:t/>
            </a:r>
            <a:br>
              <a:rPr lang="id-ID" dirty="0"/>
            </a:b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menginginkan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antarmuka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id-ID" sz="1800" dirty="0" smtClean="0"/>
              <a:t>kesederhanaan</a:t>
            </a:r>
            <a:r>
              <a:rPr lang="id-ID" sz="1800" dirty="0"/>
              <a:t>, kejelasan, dan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id-ID" sz="1800" dirty="0" smtClean="0"/>
              <a:t>dimengerti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id-ID" sz="2000" b="1" dirty="0"/>
              <a:t>Apa </a:t>
            </a:r>
            <a:r>
              <a:rPr lang="en-US" sz="2000" b="1" dirty="0" smtClean="0"/>
              <a:t>yang </a:t>
            </a:r>
            <a:r>
              <a:rPr lang="id-ID" sz="2000" b="1" dirty="0" smtClean="0"/>
              <a:t>Pengguna </a:t>
            </a:r>
            <a:r>
              <a:rPr lang="id-ID" sz="2000" b="1" dirty="0"/>
              <a:t>Lakukan</a:t>
            </a:r>
            <a:r>
              <a:rPr lang="id-ID" dirty="0"/>
              <a:t/>
            </a:r>
            <a:br>
              <a:rPr lang="id-ID" dirty="0"/>
            </a:br>
            <a:r>
              <a:rPr lang="id-ID" sz="1800" dirty="0"/>
              <a:t>Ketika berinteraksi dengan komputer, pengguna:</a:t>
            </a:r>
            <a:endParaRPr lang="en-US" sz="1800" dirty="0"/>
          </a:p>
          <a:p>
            <a:pPr lvl="1" algn="just">
              <a:lnSpc>
                <a:spcPct val="80000"/>
              </a:lnSpc>
            </a:pPr>
            <a:r>
              <a:rPr lang="id-ID" sz="1400" dirty="0"/>
              <a:t>Mengidentifikasi tugas yang harus dilakukan atau kebutuhan </a:t>
            </a:r>
            <a:r>
              <a:rPr lang="id-ID" sz="1400" dirty="0" smtClean="0"/>
              <a:t>yang harus di</a:t>
            </a:r>
            <a:r>
              <a:rPr lang="en-US" sz="1400" dirty="0" err="1" smtClean="0"/>
              <a:t>capai</a:t>
            </a:r>
            <a:endParaRPr lang="en-US" sz="1400" dirty="0"/>
          </a:p>
          <a:p>
            <a:pPr lvl="1" algn="just">
              <a:lnSpc>
                <a:spcPct val="80000"/>
              </a:lnSpc>
            </a:pPr>
            <a:r>
              <a:rPr lang="id-ID" sz="1400" dirty="0"/>
              <a:t>Memutuskan bagaimana tugas akan diselesaikan atau </a:t>
            </a:r>
            <a:r>
              <a:rPr lang="id-ID" sz="1400" dirty="0" smtClean="0"/>
              <a:t>kebutuhan </a:t>
            </a:r>
            <a:r>
              <a:rPr lang="id-ID" sz="1400" dirty="0"/>
              <a:t>terpenuhi.</a:t>
            </a:r>
            <a:endParaRPr lang="en-US" sz="1400" dirty="0"/>
          </a:p>
          <a:p>
            <a:pPr lvl="1" algn="just">
              <a:lnSpc>
                <a:spcPct val="80000"/>
              </a:lnSpc>
            </a:pPr>
            <a:r>
              <a:rPr lang="en-US" sz="1400" dirty="0" err="1" smtClean="0"/>
              <a:t>Memanipulasi</a:t>
            </a:r>
            <a:r>
              <a:rPr lang="en-US" sz="1400" dirty="0" smtClean="0"/>
              <a:t> </a:t>
            </a:r>
            <a:r>
              <a:rPr lang="en-US" sz="1400" dirty="0" err="1" smtClean="0"/>
              <a:t>kontrol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komputer</a:t>
            </a:r>
            <a:r>
              <a:rPr lang="id-ID" sz="1400" dirty="0" smtClean="0"/>
              <a:t>.</a:t>
            </a:r>
            <a:endParaRPr lang="en-US" sz="1400" dirty="0"/>
          </a:p>
          <a:p>
            <a:pPr lvl="1" algn="just">
              <a:lnSpc>
                <a:spcPct val="80000"/>
              </a:lnSpc>
            </a:pPr>
            <a:r>
              <a:rPr lang="id-ID" sz="1400" dirty="0"/>
              <a:t>Mengumpulkan data yang diperlukan </a:t>
            </a:r>
            <a:r>
              <a:rPr lang="en-US" sz="1400" dirty="0" err="1" smtClean="0"/>
              <a:t>sambil</a:t>
            </a:r>
            <a:r>
              <a:rPr lang="en-US" sz="1400" dirty="0" smtClean="0"/>
              <a:t> </a:t>
            </a:r>
            <a:r>
              <a:rPr lang="id-ID" sz="1400" dirty="0" smtClean="0"/>
              <a:t>menyaring </a:t>
            </a:r>
            <a:r>
              <a:rPr lang="id-ID" sz="1400" dirty="0"/>
              <a:t>data </a:t>
            </a:r>
            <a:r>
              <a:rPr lang="en-US" sz="1400" dirty="0" err="1" smtClean="0"/>
              <a:t>atua</a:t>
            </a:r>
            <a:r>
              <a:rPr lang="en-US" sz="1400" dirty="0" smtClean="0"/>
              <a:t> </a:t>
            </a:r>
            <a:r>
              <a:rPr lang="en-US" sz="1400" dirty="0" err="1" smtClean="0"/>
              <a:t>konten</a:t>
            </a:r>
            <a:r>
              <a:rPr lang="en-US" sz="1400" dirty="0" smtClean="0"/>
              <a:t> </a:t>
            </a:r>
            <a:r>
              <a:rPr lang="id-ID" sz="1400" dirty="0" smtClean="0"/>
              <a:t>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id-ID" sz="1400" dirty="0" smtClean="0"/>
              <a:t>bermakna</a:t>
            </a:r>
            <a:r>
              <a:rPr lang="id-ID" sz="1400" dirty="0" smtClean="0"/>
              <a:t>.</a:t>
            </a:r>
            <a:endParaRPr lang="en-US" sz="1400" dirty="0"/>
          </a:p>
          <a:p>
            <a:pPr lvl="1" algn="just">
              <a:lnSpc>
                <a:spcPct val="80000"/>
              </a:lnSpc>
            </a:pPr>
            <a:r>
              <a:rPr lang="en-US" sz="1400" dirty="0" err="1" smtClean="0"/>
              <a:t>Memberikan</a:t>
            </a:r>
            <a:r>
              <a:rPr lang="en-US" sz="1400" dirty="0" smtClean="0"/>
              <a:t> </a:t>
            </a:r>
            <a:r>
              <a:rPr lang="en-US" sz="1400" dirty="0" err="1" smtClean="0"/>
              <a:t>penilaian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menghasilkan</a:t>
            </a:r>
            <a:r>
              <a:rPr lang="en-US" sz="1400" dirty="0" smtClean="0"/>
              <a:t> </a:t>
            </a:r>
            <a:r>
              <a:rPr lang="en-US" sz="1400" dirty="0" err="1" smtClean="0"/>
              <a:t>keputusan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relevan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tugas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id-ID" sz="1400" dirty="0" smtClean="0"/>
              <a:t>.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4789890-C9BD-4A51-9565-AB0C8E03FE54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Human Considerations in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Interface and Screen Design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5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Reduce visual work.</a:t>
            </a:r>
          </a:p>
          <a:p>
            <a:r>
              <a:rPr lang="en-US" dirty="0"/>
              <a:t>Reduce intellectual work.</a:t>
            </a:r>
          </a:p>
          <a:p>
            <a:r>
              <a:rPr lang="en-US" dirty="0"/>
              <a:t>Reduce memory work.</a:t>
            </a:r>
          </a:p>
          <a:p>
            <a:r>
              <a:rPr lang="en-US" dirty="0"/>
              <a:t>Reduce motor work.</a:t>
            </a:r>
          </a:p>
          <a:p>
            <a:r>
              <a:rPr lang="en-US" dirty="0"/>
              <a:t>Minimize or eliminate any burdens or instructions imposed by technology.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4789890-C9BD-4A51-9565-AB0C8E03FE54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Interface Design </a:t>
            </a:r>
            <a:r>
              <a:rPr lang="en-US" dirty="0" smtClean="0">
                <a:solidFill>
                  <a:schemeClr val="tx1"/>
                </a:solidFill>
              </a:rPr>
              <a:t>Goals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3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65125" y="1746912"/>
            <a:ext cx="8326438" cy="4704687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1. Consistency</a:t>
            </a:r>
            <a:r>
              <a:rPr lang="en-US" dirty="0" smtClean="0"/>
              <a:t> </a:t>
            </a:r>
          </a:p>
          <a:p>
            <a:pPr lvl="1"/>
            <a:r>
              <a:rPr lang="en-US" sz="1400" dirty="0" smtClean="0"/>
              <a:t>Is property that makes an interaction predictable from the user’s perspective.</a:t>
            </a:r>
          </a:p>
          <a:p>
            <a:pPr lvl="1"/>
            <a:r>
              <a:rPr lang="en-US" sz="1400" dirty="0" smtClean="0"/>
              <a:t>Two basic rules consistency :</a:t>
            </a:r>
          </a:p>
          <a:p>
            <a:pPr lvl="2"/>
            <a:r>
              <a:rPr lang="en-US" sz="1200" dirty="0" smtClean="0"/>
              <a:t>First, the interface must show consistency in the label used for it.</a:t>
            </a:r>
          </a:p>
          <a:p>
            <a:pPr lvl="2"/>
            <a:r>
              <a:rPr lang="en-US" sz="1200" dirty="0" smtClean="0"/>
              <a:t>Second, that all user actions must be reversible; in other words, everything must have an “undo” feature.</a:t>
            </a:r>
          </a:p>
          <a:p>
            <a:pPr marL="0" indent="0">
              <a:buNone/>
            </a:pPr>
            <a:r>
              <a:rPr lang="en-US" sz="2200" dirty="0" smtClean="0"/>
              <a:t>2. Simplicity</a:t>
            </a:r>
          </a:p>
          <a:p>
            <a:pPr lvl="1"/>
            <a:r>
              <a:rPr lang="en-US" sz="1200" dirty="0" smtClean="0"/>
              <a:t>Show no more than is needed to achieve the desired user goal</a:t>
            </a:r>
          </a:p>
          <a:p>
            <a:pPr lvl="1"/>
            <a:r>
              <a:rPr lang="en-US" sz="1200" dirty="0" smtClean="0"/>
              <a:t>Require a minimum of input from the user</a:t>
            </a:r>
          </a:p>
          <a:p>
            <a:pPr lvl="1"/>
            <a:r>
              <a:rPr lang="en-US" sz="1200" dirty="0" smtClean="0"/>
              <a:t>Keep both the user and the task in focus</a:t>
            </a:r>
          </a:p>
          <a:p>
            <a:pPr lvl="1"/>
            <a:r>
              <a:rPr lang="en-US" sz="1200" dirty="0" smtClean="0"/>
              <a:t>Make important concepts particularly clear</a:t>
            </a:r>
          </a:p>
          <a:p>
            <a:pPr lvl="1"/>
            <a:r>
              <a:rPr lang="en-US" sz="1200" dirty="0" smtClean="0"/>
              <a:t>Use visual representations with direct manipulation (Where possible)</a:t>
            </a:r>
          </a:p>
          <a:p>
            <a:pPr lvl="1"/>
            <a:r>
              <a:rPr lang="en-US" sz="1200" dirty="0" smtClean="0"/>
              <a:t>Clarity is important to achieve simplicity : information representation, organization and naming of interface control, flow of control (dynamic behavior), Screen layout</a:t>
            </a:r>
            <a:endParaRPr 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4789890-C9BD-4A51-9565-AB0C8E03FE54}" type="datetime1">
              <a:rPr lang="en-US" smtClean="0"/>
              <a:pPr>
                <a:defRPr/>
              </a:pPr>
              <a:t>9/27/2015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125" y="1272084"/>
            <a:ext cx="8326438" cy="474829"/>
          </a:xfrm>
        </p:spPr>
        <p:txBody>
          <a:bodyPr/>
          <a:lstStyle/>
          <a:p>
            <a:r>
              <a:rPr lang="en-US" sz="2400" dirty="0" smtClean="0"/>
              <a:t>Three basic design principles (Rees,2001)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65124" y="1709866"/>
            <a:ext cx="8326438" cy="462308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3. </a:t>
            </a:r>
            <a:r>
              <a:rPr lang="en-US" dirty="0"/>
              <a:t>Context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smtClean="0"/>
              <a:t>Context refers to ability that the interaction should appear as sequence identifiable and distinct interface views. Contextual visibility can be incorporated into an interaction with three major tools :</a:t>
            </a:r>
          </a:p>
          <a:p>
            <a:pPr marL="754062" lvl="1" indent="-342900" algn="just">
              <a:buAutoNum type="arabicPeriod"/>
            </a:pPr>
            <a:r>
              <a:rPr lang="en-US" sz="1400" dirty="0" smtClean="0">
                <a:solidFill>
                  <a:srgbClr val="C00000"/>
                </a:solidFill>
              </a:rPr>
              <a:t>What-you-see-is-what-you-get (WYSIWYG) </a:t>
            </a:r>
            <a:r>
              <a:rPr lang="en-US" sz="1400" dirty="0" smtClean="0"/>
              <a:t>: technical slang for representing information on the screen in the identical form(within display constraint) as it will appear in other media(such as paper and audio/visual). This includes both text and images-drawing, pictures, and (given the technology) moving images and sound.</a:t>
            </a:r>
          </a:p>
          <a:p>
            <a:pPr marL="754062" lvl="1" indent="-342900" algn="just">
              <a:buAutoNum type="arabicPeriod"/>
            </a:pPr>
            <a:r>
              <a:rPr lang="en-US" sz="1400" dirty="0" smtClean="0">
                <a:solidFill>
                  <a:srgbClr val="C00000"/>
                </a:solidFill>
              </a:rPr>
              <a:t>Properties</a:t>
            </a:r>
            <a:r>
              <a:rPr lang="en-US" sz="1400" dirty="0" smtClean="0"/>
              <a:t>. Each visual object possesses a range of attributes(size, shape, color, and other parameters) that can be controlled by user. This property information appears on the screen in property boxes.</a:t>
            </a:r>
          </a:p>
          <a:p>
            <a:pPr marL="754062" lvl="1" indent="-342900" algn="just">
              <a:buAutoNum type="arabicPeriod"/>
            </a:pPr>
            <a:r>
              <a:rPr lang="en-US" sz="1400" dirty="0" smtClean="0">
                <a:solidFill>
                  <a:srgbClr val="C00000"/>
                </a:solidFill>
              </a:rPr>
              <a:t>Dialogs</a:t>
            </a:r>
            <a:r>
              <a:rPr lang="en-US" sz="1400" dirty="0" smtClean="0"/>
              <a:t>. Whenever small amounts of information (text, number, option, yes/no) must be solicited from the user, use a minor variation on the interface view known as a dialog box. This disappears when the input is achieved.</a:t>
            </a:r>
          </a:p>
          <a:p>
            <a:pPr algn="just"/>
            <a:r>
              <a:rPr lang="en-US" sz="1800" dirty="0" smtClean="0"/>
              <a:t>And many other more sophisticated principles from </a:t>
            </a:r>
            <a:r>
              <a:rPr lang="en-US" sz="1800" dirty="0" err="1" smtClean="0"/>
              <a:t>Shneiderman</a:t>
            </a:r>
            <a:r>
              <a:rPr lang="en-US" sz="1800" dirty="0" smtClean="0"/>
              <a:t>, Mayhew, IBM.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4789890-C9BD-4A51-9565-AB0C8E03FE54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124" y="1217483"/>
            <a:ext cx="8546863" cy="492383"/>
          </a:xfrm>
        </p:spPr>
        <p:txBody>
          <a:bodyPr/>
          <a:lstStyle/>
          <a:p>
            <a:r>
              <a:rPr lang="en-US" sz="2400" dirty="0" smtClean="0"/>
              <a:t>Three </a:t>
            </a:r>
            <a:r>
              <a:rPr lang="en-US" sz="2400" dirty="0"/>
              <a:t>basic design principles (Rees,2001</a:t>
            </a:r>
            <a:r>
              <a:rPr lang="en-US" sz="2400" dirty="0" smtClean="0"/>
              <a:t>) Cont.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2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Many of the guidelines refer to character-based screens, but include many guidelines for the GUI. The guidelines can be split into six sections that are still valid today :</a:t>
            </a:r>
          </a:p>
          <a:p>
            <a:pPr marL="754062" lvl="1" indent="-342900" algn="just">
              <a:buAutoNum type="arabicPeriod"/>
            </a:pPr>
            <a:r>
              <a:rPr lang="en-US" sz="1600" dirty="0" smtClean="0"/>
              <a:t>Data Entry</a:t>
            </a:r>
          </a:p>
          <a:p>
            <a:pPr marL="754062" lvl="1" indent="-342900" algn="just">
              <a:buAutoNum type="arabicPeriod"/>
            </a:pPr>
            <a:r>
              <a:rPr lang="en-US" sz="1600" dirty="0" smtClean="0"/>
              <a:t>Data display</a:t>
            </a:r>
          </a:p>
          <a:p>
            <a:pPr marL="754062" lvl="1" indent="-342900" algn="just">
              <a:buAutoNum type="arabicPeriod"/>
            </a:pPr>
            <a:r>
              <a:rPr lang="en-US" sz="1600" dirty="0" smtClean="0"/>
              <a:t>Sequence control</a:t>
            </a:r>
          </a:p>
          <a:p>
            <a:pPr marL="754062" lvl="1" indent="-342900" algn="just">
              <a:buAutoNum type="arabicPeriod"/>
            </a:pPr>
            <a:r>
              <a:rPr lang="en-US" sz="1600" dirty="0" smtClean="0"/>
              <a:t>User guidelines</a:t>
            </a:r>
          </a:p>
          <a:p>
            <a:pPr marL="754062" lvl="1" indent="-342900" algn="just">
              <a:buAutoNum type="arabicPeriod"/>
            </a:pPr>
            <a:r>
              <a:rPr lang="en-US" sz="1600" dirty="0" smtClean="0"/>
              <a:t>Data transfer</a:t>
            </a:r>
          </a:p>
          <a:p>
            <a:pPr marL="754062" lvl="1" indent="-342900" algn="just">
              <a:buAutoNum type="arabicPeriod"/>
            </a:pPr>
            <a:r>
              <a:rPr lang="en-US" sz="1600" dirty="0" smtClean="0"/>
              <a:t>Data protection</a:t>
            </a:r>
          </a:p>
          <a:p>
            <a:pPr algn="just"/>
            <a:r>
              <a:rPr lang="en-US" sz="1800" dirty="0" smtClean="0"/>
              <a:t>Another important guideline used in industry is the GNOME (Human Interface Guidelines (HIG)) </a:t>
            </a:r>
            <a:r>
              <a:rPr lang="en-US" sz="1800" dirty="0" smtClean="0">
                <a:hlinkClick r:id="rId2"/>
              </a:rPr>
              <a:t>http://library.gnome.org/devel/hig-book/stable/</a:t>
            </a:r>
            <a:r>
              <a:rPr lang="en-US" sz="1800" dirty="0" smtClean="0"/>
              <a:t>) </a:t>
            </a:r>
            <a:r>
              <a:rPr lang="en-US" sz="1800" dirty="0" err="1" smtClean="0"/>
              <a:t>serta</a:t>
            </a:r>
            <a:r>
              <a:rPr lang="en-US" sz="1800" dirty="0" smtClean="0"/>
              <a:t> guidelines lain yang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disampaikan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/>
              <a:t> </a:t>
            </a:r>
            <a:r>
              <a:rPr lang="en-US" sz="1800" dirty="0" err="1" smtClean="0"/>
              <a:t>pertemuan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4789890-C9BD-4A51-9565-AB0C8E03FE54}" type="datetime1">
              <a:rPr lang="en-US" smtClean="0"/>
              <a:t>9/27/2015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User interface design guidelines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358775" cy="365125"/>
          </a:xfrm>
        </p:spPr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643063" cy="365125"/>
          </a:xfrm>
        </p:spPr>
        <p:txBody>
          <a:bodyPr/>
          <a:lstStyle/>
          <a:p>
            <a:pPr>
              <a:defRPr/>
            </a:pPr>
            <a:fld id="{8345ABEB-8819-4EC9-8039-1829AE021741}" type="datetime1">
              <a:rPr lang="en-US" smtClean="0"/>
              <a:t>9/27/2015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122911595449b3fe787d5ef43c7d11b324a1"/>
</p:tagLst>
</file>

<file path=ppt/theme/theme1.xml><?xml version="1.0" encoding="utf-8"?>
<a:theme xmlns:a="http://schemas.openxmlformats.org/drawingml/2006/main" name="template_informatika_slide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Offic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11571</TotalTime>
  <Words>595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Brush Script Std</vt:lpstr>
      <vt:lpstr>Calibri</vt:lpstr>
      <vt:lpstr>Lucida Grande</vt:lpstr>
      <vt:lpstr>Verdana</vt:lpstr>
      <vt:lpstr>Wingdings</vt:lpstr>
      <vt:lpstr>template_informatika_slide</vt:lpstr>
      <vt:lpstr>CSG2C3/ Interaksi Manusia dan Komputer (IMK)</vt:lpstr>
      <vt:lpstr>Tujuan </vt:lpstr>
      <vt:lpstr>A well-designed interface and screen</vt:lpstr>
      <vt:lpstr>Human Considerations in Interface and Screen Design</vt:lpstr>
      <vt:lpstr>Interface Design Goals</vt:lpstr>
      <vt:lpstr>Three basic design principles (Rees,2001)</vt:lpstr>
      <vt:lpstr>Three basic design principles (Rees,2001) Cont.</vt:lpstr>
      <vt:lpstr>User interface design guidelines</vt:lpstr>
      <vt:lpstr>PowerPoint Presentation</vt:lpstr>
    </vt:vector>
  </TitlesOfParts>
  <Company>IEEE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Dawam DJS</cp:lastModifiedBy>
  <cp:revision>272</cp:revision>
  <dcterms:created xsi:type="dcterms:W3CDTF">2012-11-14T18:53:32Z</dcterms:created>
  <dcterms:modified xsi:type="dcterms:W3CDTF">2015-09-27T20:21:46Z</dcterms:modified>
</cp:coreProperties>
</file>