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6" r:id="rId10"/>
    <p:sldId id="271" r:id="rId11"/>
    <p:sldId id="272" r:id="rId12"/>
    <p:sldId id="268" r:id="rId13"/>
    <p:sldId id="269" r:id="rId14"/>
    <p:sldId id="270" r:id="rId15"/>
    <p:sldId id="273" r:id="rId16"/>
    <p:sldId id="275" r:id="rId17"/>
    <p:sldId id="276" r:id="rId18"/>
    <p:sldId id="277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8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0FFCF7-2676-487C-AB0A-BA13D9406A16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20B-29D1-4A94-8DFA-5029E2283D51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9DA2-5BAF-41EE-9B3E-B38F5EDC1746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8D84-35CD-4233-8D40-0051C696B2E1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66-BE80-4C2F-88A5-F221BE3C9E6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E4D1-FC4F-5248-A7CA-3C39AB179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040DDF-2641-4BF0-A37E-252A016AE2A3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34684" y="2622207"/>
            <a:ext cx="7918022" cy="378005"/>
          </a:xfrm>
        </p:spPr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624" y="4272179"/>
            <a:ext cx="4599295" cy="193899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USER INTERFACE  (UI)</a:t>
            </a:r>
            <a:br>
              <a:rPr lang="en-US" sz="2400" dirty="0"/>
            </a:br>
            <a:r>
              <a:rPr lang="en-US" sz="2400" dirty="0"/>
              <a:t>DESIGN </a:t>
            </a:r>
            <a:r>
              <a:rPr lang="en-US" sz="2400" dirty="0" smtClean="0"/>
              <a:t>PROCESS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Step 2 – Understand The Business Function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34684" y="3000212"/>
            <a:ext cx="7767832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Galitz</a:t>
            </a:r>
            <a:r>
              <a:rPr lang="en-US" sz="1200" dirty="0" smtClean="0"/>
              <a:t>, Wilbert O. 2007. The Essential Guide to User interface Design: An Introduction to </a:t>
            </a:r>
          </a:p>
          <a:p>
            <a:r>
              <a:rPr lang="en-US" sz="1200" dirty="0" smtClean="0"/>
              <a:t>GUI Design </a:t>
            </a:r>
            <a:r>
              <a:rPr lang="en-US" sz="1200" dirty="0" smtClean="0"/>
              <a:t>Principles and Techniques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Edition. Wiley: Indianapolis.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442050"/>
          </a:xfrm>
        </p:spPr>
        <p:txBody>
          <a:bodyPr/>
          <a:lstStyle/>
          <a:p>
            <a:pPr algn="just"/>
            <a:r>
              <a:rPr lang="en-US" sz="2000" dirty="0"/>
              <a:t>A detailed description of what the product will do is prepared</a:t>
            </a:r>
          </a:p>
          <a:p>
            <a:pPr algn="just"/>
            <a:r>
              <a:rPr lang="en-US" sz="2000" dirty="0"/>
              <a:t>Major system functions are listed and described, including critical system inputs and outputs</a:t>
            </a:r>
          </a:p>
          <a:p>
            <a:pPr algn="just"/>
            <a:r>
              <a:rPr lang="en-US" sz="2000" dirty="0"/>
              <a:t>The process :</a:t>
            </a:r>
          </a:p>
          <a:p>
            <a:pPr lvl="1"/>
            <a:r>
              <a:rPr lang="en-US" sz="1800" dirty="0"/>
              <a:t>Gain a complete understanding of the user’s mental model based upon </a:t>
            </a:r>
          </a:p>
          <a:p>
            <a:pPr lvl="2"/>
            <a:r>
              <a:rPr lang="en-US" sz="1600" dirty="0"/>
              <a:t>The user’s needs and the user’s profile</a:t>
            </a:r>
          </a:p>
          <a:p>
            <a:pPr lvl="2"/>
            <a:r>
              <a:rPr lang="en-US" sz="1600" dirty="0"/>
              <a:t>A user task analysis.</a:t>
            </a:r>
          </a:p>
          <a:p>
            <a:pPr lvl="1"/>
            <a:r>
              <a:rPr lang="en-US" sz="1800" dirty="0"/>
              <a:t>Develop a conceptual model of the system based upon the user’s mental model, including :</a:t>
            </a:r>
          </a:p>
          <a:p>
            <a:pPr lvl="2"/>
            <a:r>
              <a:rPr lang="en-US" sz="1600" dirty="0"/>
              <a:t>Defining objects</a:t>
            </a:r>
          </a:p>
          <a:p>
            <a:pPr lvl="2"/>
            <a:r>
              <a:rPr lang="en-US" sz="1600" dirty="0"/>
              <a:t>Developing metaphors.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2. </a:t>
            </a:r>
            <a:r>
              <a:rPr lang="en-US" sz="2400" dirty="0">
                <a:solidFill>
                  <a:srgbClr val="C00000"/>
                </a:solidFill>
              </a:rPr>
              <a:t>Determine basic business </a:t>
            </a:r>
            <a:r>
              <a:rPr lang="en-US" sz="2400" dirty="0" smtClean="0">
                <a:solidFill>
                  <a:srgbClr val="C00000"/>
                </a:solidFill>
              </a:rPr>
              <a:t>functions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000" dirty="0"/>
              <a:t>Is an internal representation of a person’s current conceptualization and understanding of something</a:t>
            </a:r>
          </a:p>
          <a:p>
            <a:pPr algn="just"/>
            <a:r>
              <a:rPr lang="en-US" sz="2000" dirty="0"/>
              <a:t>Mental models are gradually developed through experience, training, and instruction</a:t>
            </a:r>
          </a:p>
          <a:p>
            <a:pPr algn="just"/>
            <a:r>
              <a:rPr lang="en-US" sz="2000" dirty="0"/>
              <a:t>Enable a person to understand, explain, and do something</a:t>
            </a:r>
          </a:p>
          <a:p>
            <a:pPr algn="just"/>
            <a:r>
              <a:rPr lang="en-US" sz="2000" dirty="0"/>
              <a:t>Mental models enable a person to predict the actions necessary to do things if the actions have been forgotten or have not yet been encountered.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Mental Model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8326438" cy="430936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800" dirty="0" smtClean="0"/>
              <a:t>Task Analysis is a set activities that change the systems from initial state to a specified goal or desired outcome state.</a:t>
            </a:r>
          </a:p>
          <a:p>
            <a:pPr algn="just">
              <a:spcBef>
                <a:spcPts val="0"/>
              </a:spcBef>
            </a:pPr>
            <a:r>
              <a:rPr lang="en-US" sz="1800" dirty="0" smtClean="0"/>
              <a:t>The outcome may involve a significant change to the current state, so we split tasks into a sequence of subtask, each more simple than the parent task.</a:t>
            </a:r>
          </a:p>
          <a:p>
            <a:pPr algn="just">
              <a:spcBef>
                <a:spcPts val="0"/>
              </a:spcBef>
            </a:pPr>
            <a:r>
              <a:rPr lang="en-US" sz="1800" dirty="0" smtClean="0"/>
              <a:t>Rees(2001) propped a list of activities in order to conduct task analysis and are described below :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Gathering information from observation of and/or consulting with user.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Representing tasks in a task description notation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Performing an analysis of the task descriptions to achieve an optimum description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Using the task representation to produce a new user interface design or improve an existing one</a:t>
            </a:r>
          </a:p>
          <a:p>
            <a:pPr algn="just">
              <a:spcBef>
                <a:spcPts val="0"/>
              </a:spcBef>
            </a:pPr>
            <a:r>
              <a:rPr lang="en-US" sz="1800" dirty="0" smtClean="0"/>
              <a:t>Other tools : </a:t>
            </a:r>
            <a:r>
              <a:rPr lang="en-US" sz="1800" dirty="0" err="1" smtClean="0"/>
              <a:t>ishikawa</a:t>
            </a:r>
            <a:r>
              <a:rPr lang="en-US" sz="1800" dirty="0" smtClean="0"/>
              <a:t> diagram, Use cases, Story boarding, Primary stakeholder profiles.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. Task Analysis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208970"/>
            <a:ext cx="8326438" cy="641239"/>
          </a:xfrm>
        </p:spPr>
        <p:txBody>
          <a:bodyPr/>
          <a:lstStyle/>
          <a:p>
            <a:r>
              <a:rPr lang="en-US" dirty="0" err="1" smtClean="0"/>
              <a:t>Hierachical</a:t>
            </a:r>
            <a:r>
              <a:rPr lang="en-US" dirty="0" smtClean="0"/>
              <a:t> Task Analysis (HTA)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70" y="1850209"/>
            <a:ext cx="6364712" cy="435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19164" y="2047163"/>
            <a:ext cx="2429302" cy="230832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most popular </a:t>
            </a:r>
            <a:r>
              <a:rPr lang="en-US" dirty="0" smtClean="0"/>
              <a:t>technique </a:t>
            </a:r>
            <a:r>
              <a:rPr lang="en-US" dirty="0"/>
              <a:t>used for this type of analysis is the Hierarchical Task Analysis (HTA) tool.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4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125" y="1801126"/>
            <a:ext cx="8326438" cy="450413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Is the general conceptual framework through which the system’s functions are </a:t>
            </a:r>
            <a:r>
              <a:rPr lang="en-US" sz="1800" dirty="0" smtClean="0"/>
              <a:t>presented.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Describes how the interface will present objects, the relationships between objects, the properties of objects, and the actions that will be </a:t>
            </a:r>
            <a:r>
              <a:rPr lang="en-US" sz="1800" dirty="0" smtClean="0"/>
              <a:t>performed.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A conceptual model is based on the user’s mental </a:t>
            </a:r>
            <a:r>
              <a:rPr lang="en-US" sz="1800" dirty="0" smtClean="0"/>
              <a:t>model.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The goal : to facilitate for the user the development of a useful mental model of the </a:t>
            </a:r>
            <a:r>
              <a:rPr lang="en-US" sz="1800" dirty="0" smtClean="0"/>
              <a:t>system.</a:t>
            </a:r>
            <a:endParaRPr lang="en-US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Several tools for conceptual design : brainstorming, card sort, personas, scenarios, semantic networks and cognitive walkthroughs.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159888"/>
            <a:ext cx="8326438" cy="641239"/>
          </a:xfrm>
        </p:spPr>
        <p:txBody>
          <a:bodyPr/>
          <a:lstStyle/>
          <a:p>
            <a:pPr marL="457200" indent="-457200"/>
            <a:r>
              <a:rPr lang="en-US" dirty="0" smtClean="0"/>
              <a:t>4. Developing </a:t>
            </a:r>
            <a:r>
              <a:rPr lang="en-US" dirty="0"/>
              <a:t>a conceptual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5477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Reflect the user’s mental model, not the designer’s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Draw physical analogies or present metaphors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Comply with expectancies, habits, routines, and stereotypes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Provide action-response compatibility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Make invisible parts and processes of a system visible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Provide proper and correct feedback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Avoid anything unnecessary or irrelevant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Provide design consistency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Provide documentation and a help system that will reinforce the conceptual model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Promote the development of both novice and expert mental models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Guidelines Designing Conceptual Models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801126"/>
            <a:ext cx="8326438" cy="4650473"/>
          </a:xfrm>
        </p:spPr>
        <p:txBody>
          <a:bodyPr/>
          <a:lstStyle/>
          <a:p>
            <a:pPr algn="just"/>
            <a:r>
              <a:rPr lang="en-US" sz="1800" dirty="0"/>
              <a:t>Determine all objects that have to be manipulated to get work done. Describe</a:t>
            </a:r>
          </a:p>
          <a:p>
            <a:pPr lvl="1" algn="just"/>
            <a:r>
              <a:rPr lang="en-US" sz="1600" dirty="0"/>
              <a:t>The objects used in tasks.</a:t>
            </a:r>
          </a:p>
          <a:p>
            <a:pPr lvl="1" algn="just"/>
            <a:r>
              <a:rPr lang="en-US" sz="1600" dirty="0"/>
              <a:t>Object behavior and characteristics </a:t>
            </a:r>
          </a:p>
          <a:p>
            <a:pPr lvl="1" algn="just"/>
            <a:r>
              <a:rPr lang="en-US" sz="1600" dirty="0"/>
              <a:t>The relationship of objects </a:t>
            </a:r>
          </a:p>
          <a:p>
            <a:pPr lvl="1" algn="just"/>
            <a:r>
              <a:rPr lang="en-US" sz="1600" dirty="0"/>
              <a:t>The actions performed</a:t>
            </a:r>
          </a:p>
          <a:p>
            <a:pPr lvl="1" algn="just"/>
            <a:r>
              <a:rPr lang="en-US" sz="1600" dirty="0"/>
              <a:t>The objects to which actions apply</a:t>
            </a:r>
          </a:p>
          <a:p>
            <a:pPr lvl="1" algn="just"/>
            <a:r>
              <a:rPr lang="en-US" sz="1600" dirty="0"/>
              <a:t>Information or attributes that each object in the task must preserve, display, or allow to be edited</a:t>
            </a:r>
          </a:p>
          <a:p>
            <a:pPr algn="just"/>
            <a:r>
              <a:rPr lang="en-US" sz="1800" dirty="0"/>
              <a:t>Identify the objects and actions that appear most often in the workflow</a:t>
            </a:r>
          </a:p>
          <a:p>
            <a:pPr algn="just"/>
            <a:r>
              <a:rPr lang="en-US" sz="1800" dirty="0"/>
              <a:t>Make the several most important objects very obvious and easy to manipulate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159888"/>
            <a:ext cx="8326438" cy="641239"/>
          </a:xfrm>
        </p:spPr>
        <p:txBody>
          <a:bodyPr/>
          <a:lstStyle/>
          <a:p>
            <a:r>
              <a:rPr lang="en-US" dirty="0"/>
              <a:t>Defining Objects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000" dirty="0"/>
              <a:t>A metaphor is a concept where one’s body of knowledge about one thing is used to understand something else</a:t>
            </a:r>
          </a:p>
          <a:p>
            <a:pPr algn="just"/>
            <a:r>
              <a:rPr lang="en-US" sz="2000" dirty="0"/>
              <a:t>Guidelines :</a:t>
            </a:r>
          </a:p>
          <a:p>
            <a:pPr lvl="1" algn="just"/>
            <a:r>
              <a:rPr lang="en-US" sz="1600" dirty="0"/>
              <a:t>Choose the analogy that works best for each object and its actions</a:t>
            </a:r>
          </a:p>
          <a:p>
            <a:pPr lvl="1" algn="just"/>
            <a:r>
              <a:rPr lang="en-US" sz="1600" dirty="0"/>
              <a:t>Use real-world metaphors</a:t>
            </a:r>
          </a:p>
          <a:p>
            <a:pPr lvl="1" algn="just"/>
            <a:r>
              <a:rPr lang="en-US" sz="1600" dirty="0"/>
              <a:t>Use simple metaphors</a:t>
            </a:r>
          </a:p>
          <a:p>
            <a:pPr lvl="1" algn="just"/>
            <a:r>
              <a:rPr lang="en-US" sz="1600" dirty="0"/>
              <a:t>Use common metaphors</a:t>
            </a:r>
          </a:p>
          <a:p>
            <a:pPr lvl="1" algn="just"/>
            <a:r>
              <a:rPr lang="en-US" sz="1600" dirty="0"/>
              <a:t>Multiple metaphors may coexist</a:t>
            </a:r>
          </a:p>
          <a:p>
            <a:pPr lvl="1" algn="just"/>
            <a:r>
              <a:rPr lang="en-US" sz="1600" dirty="0"/>
              <a:t>Use major metaphors, even if you can’t exactly replicate them visually</a:t>
            </a:r>
          </a:p>
          <a:p>
            <a:pPr lvl="1" algn="just"/>
            <a:r>
              <a:rPr lang="en-US" sz="1600" dirty="0"/>
              <a:t>Test the selected metaphors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Metaphors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000" dirty="0"/>
              <a:t>When the system is implemented, a person interacts with the new system and its interface.</a:t>
            </a:r>
          </a:p>
          <a:p>
            <a:pPr lvl="1" algn="just"/>
            <a:r>
              <a:rPr lang="en-US" sz="1800" dirty="0"/>
              <a:t>If the designer has correctly reflected the user’s mental model in design: the user’s mental model is reinforced and a feeling that the interface is intuitive will likely develop</a:t>
            </a:r>
          </a:p>
          <a:p>
            <a:pPr lvl="1" algn="just"/>
            <a:r>
              <a:rPr lang="en-US" sz="1800" dirty="0"/>
              <a:t>if the new system does not accurately reflect the user’s existing mental model : the results include breakdowns in understanding, confusion, errors, loss of trust, and frustration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an inability to perform the task or job</a:t>
            </a:r>
          </a:p>
          <a:p>
            <a:pPr algn="just"/>
            <a:r>
              <a:rPr lang="en-US" sz="2000" dirty="0"/>
              <a:t>If there was a gap between conceptual model and mental model, then tried to bridge this gap through extensive documentation and training.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User’s New Mental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200" dirty="0"/>
              <a:t>In interface design it describes the appearance and behavior of the interface and provides some guidance on the proper use of system components. </a:t>
            </a:r>
          </a:p>
          <a:p>
            <a:pPr algn="just"/>
            <a:r>
              <a:rPr lang="en-US" sz="2200" dirty="0"/>
              <a:t>It also defines the interface principles, rules, guidelines, and conventions that must be followed in detailed design</a:t>
            </a:r>
          </a:p>
          <a:p>
            <a:pPr algn="just"/>
            <a:r>
              <a:rPr lang="en-US" sz="2200" dirty="0"/>
              <a:t>It will be based on the characteristics of the system’s hardware and software, the principles of good interface and screen design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5. </a:t>
            </a:r>
            <a:r>
              <a:rPr lang="en-US" sz="2400" dirty="0"/>
              <a:t>Establish design standards or style guides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noProof="1"/>
              <a:t>Setelah mengikuti </a:t>
            </a:r>
            <a:r>
              <a:rPr lang="en-US" noProof="1" smtClean="0"/>
              <a:t>materi ini mahasiswa dapat</a:t>
            </a:r>
            <a:r>
              <a:rPr lang="en-US" noProof="1"/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noProof="1" smtClean="0"/>
              <a:t>Memahami pentingnya mengetahui fungsi bisnis berdasarkan Persona </a:t>
            </a:r>
            <a:r>
              <a:rPr lang="en-US" i="1" noProof="1" smtClean="0"/>
              <a:t>user </a:t>
            </a:r>
            <a:r>
              <a:rPr lang="en-US" noProof="1" smtClean="0"/>
              <a:t>sebagai acuan dalam merancang antarmuka perangkat lunak.</a:t>
            </a:r>
            <a:endParaRPr lang="en-US" noProof="1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rabicPeriod"/>
            </a:pPr>
            <a:r>
              <a:rPr lang="en-US" noProof="1"/>
              <a:t>Mengerti dan menerapkan </a:t>
            </a:r>
            <a:r>
              <a:rPr lang="en-US" noProof="1" smtClean="0"/>
              <a:t>setiap tahapan dalam mengidentifikasi alur kerja setiap </a:t>
            </a:r>
            <a:r>
              <a:rPr lang="en-US" i="1" noProof="1" smtClean="0"/>
              <a:t>task</a:t>
            </a:r>
            <a:r>
              <a:rPr lang="en-US" noProof="1" smtClean="0"/>
              <a:t> berdasarkan Persona </a:t>
            </a:r>
            <a:r>
              <a:rPr lang="en-US" i="1" noProof="1" smtClean="0"/>
              <a:t>User</a:t>
            </a:r>
            <a:r>
              <a:rPr lang="en-US" noProof="1" smtClean="0"/>
              <a:t>.</a:t>
            </a:r>
            <a:endParaRPr lang="en-US" noProof="1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2A3A324-A962-4B8B-A392-3DB6E6B084C0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722947"/>
            <a:ext cx="8326438" cy="4442050"/>
          </a:xfrm>
        </p:spPr>
        <p:txBody>
          <a:bodyPr/>
          <a:lstStyle/>
          <a:p>
            <a:r>
              <a:rPr lang="en-US" sz="1600" dirty="0"/>
              <a:t>To Users :</a:t>
            </a:r>
          </a:p>
          <a:p>
            <a:pPr lvl="1"/>
            <a:r>
              <a:rPr lang="en-US" sz="1200" dirty="0"/>
              <a:t>Allow faster performance</a:t>
            </a:r>
          </a:p>
          <a:p>
            <a:pPr lvl="1"/>
            <a:r>
              <a:rPr lang="en-US" sz="1200" dirty="0"/>
              <a:t>Reduce errors</a:t>
            </a:r>
          </a:p>
          <a:p>
            <a:pPr lvl="1"/>
            <a:r>
              <a:rPr lang="en-US" sz="1200" dirty="0"/>
              <a:t>Reduce training time</a:t>
            </a:r>
          </a:p>
          <a:p>
            <a:pPr lvl="1"/>
            <a:r>
              <a:rPr lang="en-US" sz="1200" dirty="0"/>
              <a:t>Foster better system utilization</a:t>
            </a:r>
          </a:p>
          <a:p>
            <a:pPr lvl="1"/>
            <a:r>
              <a:rPr lang="en-US" sz="1200" dirty="0"/>
              <a:t>Improve satisfaction</a:t>
            </a:r>
          </a:p>
          <a:p>
            <a:pPr lvl="1"/>
            <a:r>
              <a:rPr lang="en-US" sz="1200" dirty="0"/>
              <a:t>Improve system acceptance</a:t>
            </a:r>
          </a:p>
          <a:p>
            <a:pPr lvl="1"/>
            <a:r>
              <a:rPr lang="en-US" sz="1200" dirty="0"/>
              <a:t>Reduce development and support costs</a:t>
            </a:r>
          </a:p>
          <a:p>
            <a:r>
              <a:rPr lang="en-US" sz="1600" dirty="0"/>
              <a:t>To System Developers :</a:t>
            </a:r>
          </a:p>
          <a:p>
            <a:pPr lvl="1"/>
            <a:r>
              <a:rPr lang="en-US" sz="1200" dirty="0"/>
              <a:t>Increase visibility of the human-computer interface</a:t>
            </a:r>
          </a:p>
          <a:p>
            <a:pPr lvl="1"/>
            <a:r>
              <a:rPr lang="en-US" sz="1200" dirty="0"/>
              <a:t>Simplify design</a:t>
            </a:r>
          </a:p>
          <a:p>
            <a:pPr lvl="1"/>
            <a:r>
              <a:rPr lang="en-US" sz="1200" dirty="0"/>
              <a:t>Provide more programming and design aids, reducing programming time</a:t>
            </a:r>
          </a:p>
          <a:p>
            <a:pPr lvl="1"/>
            <a:r>
              <a:rPr lang="en-US" sz="1200" dirty="0"/>
              <a:t>Reduce redundant effort</a:t>
            </a:r>
          </a:p>
          <a:p>
            <a:pPr lvl="1"/>
            <a:r>
              <a:rPr lang="en-US" sz="1200" dirty="0"/>
              <a:t>Reduce training time</a:t>
            </a:r>
          </a:p>
          <a:p>
            <a:pPr lvl="1"/>
            <a:r>
              <a:rPr lang="en-US" sz="1200" dirty="0"/>
              <a:t>Provide a benchmark for quality control testing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199940"/>
            <a:ext cx="8326438" cy="641239"/>
          </a:xfrm>
        </p:spPr>
        <p:txBody>
          <a:bodyPr/>
          <a:lstStyle/>
          <a:p>
            <a:r>
              <a:rPr lang="en-US" dirty="0"/>
              <a:t>Value of Standards and Guidelines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1981 : The first text to present a compilation of interface and screen design guidelines was that of </a:t>
            </a:r>
            <a:r>
              <a:rPr lang="en-US" sz="2000" dirty="0" err="1"/>
              <a:t>Galitz</a:t>
            </a:r>
            <a:r>
              <a:rPr lang="en-US" sz="2000" dirty="0"/>
              <a:t> (1981).</a:t>
            </a:r>
          </a:p>
          <a:p>
            <a:r>
              <a:rPr lang="en-US" sz="2000" dirty="0"/>
              <a:t>1986 : The United States Air Force released a set of design guidelines for its user interface designers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Business System Interface Standards, Guidelines, and Style Guides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47200"/>
              </p:ext>
            </p:extLst>
          </p:nvPr>
        </p:nvGraphicFramePr>
        <p:xfrm>
          <a:off x="1278340" y="3682149"/>
          <a:ext cx="6096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Style Guides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Apple Human Interface Guidelines for the Macintosh</a:t>
                      </a:r>
                    </a:p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http://developer.apple.com/documentation/UserExperience/</a:t>
                      </a:r>
                    </a:p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Conceptual/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OSXHIGuidelines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IBM Ease of Use Web site</a:t>
                      </a:r>
                    </a:p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www-03.ibm.com/easy/page/558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Windows XP User Interface Guidelines</a:t>
                      </a:r>
                    </a:p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http://www.microsoft 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Microsystems Java Look and Feel Design Guidelines</a:t>
                      </a:r>
                    </a:p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http://java.sun.com/products/jlf/ed2/book/HIGTitle.html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user interface standard is an official set of internationally agreed-upon design approaches and principles for interface design. </a:t>
            </a:r>
          </a:p>
          <a:p>
            <a:pPr lvl="1"/>
            <a:r>
              <a:rPr lang="en-US" sz="1600" dirty="0"/>
              <a:t>ISO 9241: Ergonomic requirements for office work with visual display terminals</a:t>
            </a:r>
          </a:p>
          <a:p>
            <a:pPr lvl="1"/>
            <a:r>
              <a:rPr lang="en-US" sz="1600" dirty="0"/>
              <a:t>ISO 14915: Software ergonomics for multimedia user interfaces</a:t>
            </a:r>
          </a:p>
          <a:p>
            <a:pPr lvl="1"/>
            <a:r>
              <a:rPr lang="en-US" sz="1600" dirty="0"/>
              <a:t>ISO 13407: Human-centered design processes for interactive systems</a:t>
            </a:r>
          </a:p>
          <a:p>
            <a:pPr lvl="1"/>
            <a:r>
              <a:rPr lang="en-US" sz="1600" dirty="0"/>
              <a:t>ISO/CD 20282: Ease of operation of everyday products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Standard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200" dirty="0"/>
              <a:t>There has not been an opportunity for conventions and style guides to be properly developed and then accepted by the development community</a:t>
            </a:r>
          </a:p>
          <a:p>
            <a:pPr algn="just"/>
            <a:r>
              <a:rPr lang="en-US" sz="2200" dirty="0"/>
              <a:t>De facto standards are being established when an overwhelming majority of big sites focus on one way to do something</a:t>
            </a:r>
          </a:p>
          <a:p>
            <a:pPr algn="just"/>
            <a:r>
              <a:rPr lang="en-US" sz="2200" dirty="0"/>
              <a:t>Worldwide standards are also being looked at by organizations such as the World Wide Web Consortium (2001)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Web Guidelines and Style Guides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44205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Include checklists to present principles and guidelines.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Provide a rationale for why the particular guidelines should be used.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Provide a rationale describing the conditions under which various design alternatives are appropriate.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Include concrete examples of correct design.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Design the guideline document following recognized principles for good </a:t>
            </a:r>
            <a:r>
              <a:rPr lang="en-US" sz="1800" dirty="0" err="1"/>
              <a:t>documen</a:t>
            </a:r>
            <a:r>
              <a:rPr lang="en-US" sz="1800" dirty="0"/>
              <a:t> design.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Provide good access mechanisms such as a thorough index, a table of contents, glossaries, and checklists.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Style Guides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214118"/>
            <a:ext cx="8326438" cy="4025490"/>
          </a:xfrm>
        </p:spPr>
        <p:txBody>
          <a:bodyPr/>
          <a:lstStyle/>
          <a:p>
            <a:r>
              <a:rPr lang="en-US" sz="2200" dirty="0"/>
              <a:t>Use all available reference sources in creating the guidelines.</a:t>
            </a:r>
          </a:p>
          <a:p>
            <a:r>
              <a:rPr lang="en-US" sz="2200" dirty="0"/>
              <a:t>Use development and implementation tools that support the guidelines.</a:t>
            </a:r>
          </a:p>
          <a:p>
            <a:r>
              <a:rPr lang="en-US" sz="2200" dirty="0"/>
              <a:t>Begin applying the guidelines immediately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6. </a:t>
            </a:r>
            <a:r>
              <a:rPr lang="en-US" sz="2400" dirty="0"/>
              <a:t>Establish system usability design goals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54772"/>
          </a:xfrm>
        </p:spPr>
        <p:txBody>
          <a:bodyPr/>
          <a:lstStyle/>
          <a:p>
            <a:r>
              <a:rPr lang="en-US" sz="2000" dirty="0"/>
              <a:t>Training</a:t>
            </a:r>
          </a:p>
          <a:p>
            <a:pPr lvl="1"/>
            <a:r>
              <a:rPr lang="en-US" sz="1400" dirty="0"/>
              <a:t>System training will be based on user needs, system conceptual design, system learning goals, and system performance goals. </a:t>
            </a:r>
          </a:p>
          <a:p>
            <a:pPr lvl="1"/>
            <a:r>
              <a:rPr lang="en-US" sz="1400" dirty="0"/>
              <a:t>Training may include such tools as formal or video training, manuals, online tutorials, reference manuals, quick reference guides, and online help.</a:t>
            </a:r>
          </a:p>
          <a:p>
            <a:r>
              <a:rPr lang="en-US" sz="2000" dirty="0"/>
              <a:t>Documentation</a:t>
            </a:r>
          </a:p>
          <a:p>
            <a:pPr lvl="1"/>
            <a:r>
              <a:rPr lang="en-US" sz="1400" dirty="0"/>
              <a:t>System documentation is a reference point, a form of communication, and a more concrete design — words that can be seen and understood. </a:t>
            </a:r>
          </a:p>
          <a:p>
            <a:pPr lvl="1"/>
            <a:r>
              <a:rPr lang="en-US" sz="1400" dirty="0"/>
              <a:t>It will also be based on user needs, system conceptual design, and system performance </a:t>
            </a:r>
            <a:r>
              <a:rPr lang="en-US" sz="1400" dirty="0" smtClean="0"/>
              <a:t>goals</a:t>
            </a:r>
          </a:p>
          <a:p>
            <a:pPr lvl="1"/>
            <a:r>
              <a:rPr lang="en-US" sz="1400" dirty="0"/>
              <a:t>Creating documentation during development progress will uncover issues and reveal omissions that might not otherwise be detected until later in the design process. </a:t>
            </a:r>
          </a:p>
          <a:p>
            <a:pPr lvl="1"/>
            <a:r>
              <a:rPr lang="en-US" sz="1400" dirty="0"/>
              <a:t>Any potential problems can be identified and addressed earlier in the design process, again reducing later problems and modification costs.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7. System Training and Documentation Needs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9/15/2015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Perform a business definition and requirements analysis.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Determine basic business functions.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Describe current activities through task analysis.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Develop </a:t>
            </a:r>
            <a:r>
              <a:rPr lang="en-US" sz="2000" dirty="0"/>
              <a:t>a conceptual model of the system.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Establish design standards or style guides.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Establish system usability design goals.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Define training and documentation needs.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8326438" cy="4442337"/>
          </a:xfrm>
        </p:spPr>
        <p:txBody>
          <a:bodyPr/>
          <a:lstStyle/>
          <a:p>
            <a:pPr algn="just"/>
            <a:r>
              <a:rPr lang="en-US" sz="1600" dirty="0"/>
              <a:t>The Objectives of this phase is to establish the need for a system. </a:t>
            </a:r>
          </a:p>
          <a:p>
            <a:pPr algn="just"/>
            <a:r>
              <a:rPr lang="en-US" sz="1600" dirty="0"/>
              <a:t>A product description is developed and refined, based on input from users, marketing, or other interested parties. </a:t>
            </a:r>
          </a:p>
          <a:p>
            <a:pPr algn="just"/>
            <a:r>
              <a:rPr lang="en-US" sz="1600" dirty="0"/>
              <a:t>The developer should be aware of the policies and work culture of the organization. </a:t>
            </a:r>
          </a:p>
          <a:p>
            <a:pPr algn="just"/>
            <a:r>
              <a:rPr lang="en-US" sz="1600" dirty="0" smtClean="0"/>
              <a:t>Method of collection :</a:t>
            </a:r>
          </a:p>
          <a:p>
            <a:pPr lvl="1" algn="just"/>
            <a:r>
              <a:rPr lang="en-US" sz="1400" dirty="0" smtClean="0"/>
              <a:t>Data gathering is important part of the requirements discovery process in interaction design. </a:t>
            </a:r>
          </a:p>
          <a:p>
            <a:pPr lvl="1" algn="just"/>
            <a:r>
              <a:rPr lang="en-US" sz="1400" dirty="0" smtClean="0"/>
              <a:t>Data collection includes </a:t>
            </a:r>
            <a:r>
              <a:rPr lang="en-US" sz="1400" dirty="0" smtClean="0">
                <a:solidFill>
                  <a:srgbClr val="C00000"/>
                </a:solidFill>
              </a:rPr>
              <a:t>observation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C00000"/>
                </a:solidFill>
              </a:rPr>
              <a:t>elicitation</a:t>
            </a:r>
            <a:r>
              <a:rPr lang="en-US" sz="1400" dirty="0" smtClean="0"/>
              <a:t> methods.</a:t>
            </a:r>
          </a:p>
          <a:p>
            <a:pPr lvl="1" algn="just"/>
            <a:r>
              <a:rPr lang="en-US" sz="1400" dirty="0" smtClean="0">
                <a:solidFill>
                  <a:srgbClr val="C00000"/>
                </a:solidFill>
              </a:rPr>
              <a:t>Observation methods</a:t>
            </a:r>
            <a:r>
              <a:rPr lang="en-US" sz="1400" dirty="0" smtClean="0"/>
              <a:t> allow the designer to immerse themselves in user’s environment in their day-to-day activity by watching them but users don’t participate directly with the HCI designer.</a:t>
            </a:r>
          </a:p>
          <a:p>
            <a:pPr lvl="1" algn="just"/>
            <a:r>
              <a:rPr lang="en-US" sz="1400" dirty="0" smtClean="0">
                <a:solidFill>
                  <a:srgbClr val="C00000"/>
                </a:solidFill>
              </a:rPr>
              <a:t>Elicitation methods </a:t>
            </a:r>
            <a:r>
              <a:rPr lang="en-US" sz="1400" dirty="0" smtClean="0"/>
              <a:t>require user’s participation and include direct and indirect methods such as interview, focus groups, and </a:t>
            </a:r>
            <a:r>
              <a:rPr lang="en-US" sz="1400" dirty="0" err="1" smtClean="0"/>
              <a:t>quistionnaire</a:t>
            </a:r>
            <a:endParaRPr lang="en-US" sz="1400" dirty="0" smtClean="0"/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1. Perform </a:t>
            </a:r>
            <a:r>
              <a:rPr lang="en-US" sz="2000" dirty="0">
                <a:solidFill>
                  <a:srgbClr val="C00000"/>
                </a:solidFill>
              </a:rPr>
              <a:t>a business definition and requirements analysis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8206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600" dirty="0" smtClean="0"/>
              <a:t>Observation is a requirements discovery technique wherein the HCI designers either participates in or watches a person perform activities to learn about the interaction.</a:t>
            </a:r>
          </a:p>
          <a:p>
            <a:pPr algn="just">
              <a:spcBef>
                <a:spcPts val="0"/>
              </a:spcBef>
            </a:pPr>
            <a:r>
              <a:rPr lang="en-US" sz="1600" dirty="0" smtClean="0"/>
              <a:t>3 </a:t>
            </a:r>
            <a:r>
              <a:rPr lang="en-US" sz="1400" dirty="0" smtClean="0"/>
              <a:t>minimum conditions before observation by </a:t>
            </a:r>
            <a:r>
              <a:rPr lang="en-US" sz="1400" dirty="0" err="1" smtClean="0"/>
              <a:t>Tull</a:t>
            </a:r>
            <a:r>
              <a:rPr lang="en-US" sz="1400" dirty="0" smtClean="0"/>
              <a:t> and Hawkins(1983) :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The data has to be available for observation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The behavior has to be repetitive, frequent, or otherwise predictable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An event has to cover a reasonably short time span</a:t>
            </a:r>
          </a:p>
          <a:p>
            <a:pPr algn="just">
              <a:spcBef>
                <a:spcPts val="0"/>
              </a:spcBef>
            </a:pPr>
            <a:r>
              <a:rPr lang="en-US" sz="1600" dirty="0" smtClean="0"/>
              <a:t>When observing in the requirements discovery, Whitten(2000) suggested the following point :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Determining the who, what, where, when, why, and how of the observation.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Obtain permission from appropriate supervisors or managers.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Inform those who will observed of the purpose of the observation.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Keep a low profile.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Take notes during or immediately following the observation.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Review observation notes with individuals.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Don’t interrupt the individuals at work.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Don’t focus heavily on trivial activities.</a:t>
            </a:r>
          </a:p>
          <a:p>
            <a:pPr lvl="1" algn="just">
              <a:spcBef>
                <a:spcPts val="0"/>
              </a:spcBef>
            </a:pPr>
            <a:r>
              <a:rPr lang="en-US" sz="1400" dirty="0" smtClean="0"/>
              <a:t>Don’t make assumptions.</a:t>
            </a:r>
          </a:p>
          <a:p>
            <a:pPr lvl="1" algn="just">
              <a:spcBef>
                <a:spcPts val="0"/>
              </a:spcBef>
            </a:pPr>
            <a:endParaRPr lang="en-US" sz="1200" dirty="0" smtClean="0"/>
          </a:p>
          <a:p>
            <a:pPr lvl="1" algn="just">
              <a:spcBef>
                <a:spcPts val="0"/>
              </a:spcBef>
            </a:pP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Direct Observation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Interview are a requirements discovery technique whereby the interaction designer collects information from individuals through face-</a:t>
            </a:r>
            <a:r>
              <a:rPr lang="en-US" sz="2000" dirty="0" err="1" smtClean="0"/>
              <a:t>toface</a:t>
            </a:r>
            <a:r>
              <a:rPr lang="en-US" sz="2000" dirty="0" smtClean="0"/>
              <a:t> interaction.</a:t>
            </a:r>
          </a:p>
          <a:p>
            <a:pPr algn="just"/>
            <a:r>
              <a:rPr lang="en-US" sz="2000" dirty="0" smtClean="0"/>
              <a:t>List of activities that could be used when preparing interviews (Whitten,2000) :</a:t>
            </a:r>
          </a:p>
          <a:p>
            <a:pPr lvl="1" algn="just"/>
            <a:r>
              <a:rPr lang="en-US" sz="1600" dirty="0" smtClean="0"/>
              <a:t>Select interviewees.</a:t>
            </a:r>
          </a:p>
          <a:p>
            <a:pPr lvl="1" algn="just"/>
            <a:r>
              <a:rPr lang="en-US" sz="1600" dirty="0" smtClean="0"/>
              <a:t>Prepare for the interview with specific questions the interviewer will ask the interviewee.</a:t>
            </a:r>
          </a:p>
          <a:p>
            <a:pPr lvl="1" algn="just"/>
            <a:r>
              <a:rPr lang="en-US" sz="1600" dirty="0" smtClean="0"/>
              <a:t>Conduct the interview.</a:t>
            </a:r>
          </a:p>
          <a:p>
            <a:pPr lvl="1" algn="just"/>
            <a:r>
              <a:rPr lang="en-US" sz="1600" dirty="0" smtClean="0"/>
              <a:t>Follow up on the interview.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Interview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Focus groups 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are process whereby highly structured group meetings are conducted for the purpose of analyzing problems and defining requirements.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Focus groups </a:t>
            </a:r>
            <a:r>
              <a:rPr lang="en-US" sz="1600" dirty="0" smtClean="0"/>
              <a:t>require a facilitator role. Facilitator encourage user and management participation without allowing individuals to dominate the session.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Focus groups </a:t>
            </a:r>
            <a:r>
              <a:rPr lang="en-US" sz="1600" dirty="0" smtClean="0"/>
              <a:t>actively involve users in interaction design and this improves their acceptance and reduces the risk of resistance at the implementation stage </a:t>
            </a:r>
          </a:p>
          <a:p>
            <a:pPr algn="just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Brainstorming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It is similar to focus group but more informal and use for generating ideas during group meetings. </a:t>
            </a:r>
          </a:p>
          <a:p>
            <a:pPr lvl="1" algn="just">
              <a:spcBef>
                <a:spcPts val="0"/>
              </a:spcBef>
            </a:pPr>
            <a:r>
              <a:rPr lang="en-US" sz="1600" dirty="0" smtClean="0"/>
              <a:t>Participants are encouraged to generate as many ideas as possible in a short period of time without any analysis until all the ideas have been exhausted.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68311"/>
            <a:ext cx="8326438" cy="641239"/>
          </a:xfrm>
        </p:spPr>
        <p:txBody>
          <a:bodyPr/>
          <a:lstStyle/>
          <a:p>
            <a:r>
              <a:rPr lang="en-US" sz="2400" dirty="0" smtClean="0"/>
              <a:t>Focus Groups and Brainstorming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442050"/>
          </a:xfrm>
        </p:spPr>
        <p:txBody>
          <a:bodyPr/>
          <a:lstStyle/>
          <a:p>
            <a:pPr algn="just"/>
            <a:r>
              <a:rPr lang="en-US" sz="1800" dirty="0" smtClean="0"/>
              <a:t>Questionnaires are special-purpose documents that allow the interaction designer to collect information opinions from respondents.</a:t>
            </a:r>
          </a:p>
          <a:p>
            <a:pPr algn="just"/>
            <a:r>
              <a:rPr lang="en-US" sz="1800" dirty="0" smtClean="0"/>
              <a:t>Questionnaires can be in a free or fixed format.</a:t>
            </a:r>
          </a:p>
          <a:p>
            <a:pPr algn="just"/>
            <a:r>
              <a:rPr lang="en-US" sz="1800" dirty="0" smtClean="0"/>
              <a:t>When performing data collection with the use of questionnaires (Whitten, 2000) :</a:t>
            </a:r>
          </a:p>
          <a:p>
            <a:pPr lvl="1" algn="just"/>
            <a:r>
              <a:rPr lang="en-US" sz="1600" dirty="0" smtClean="0"/>
              <a:t>Determine what facts and opinions must be collected and from whom you should get them.</a:t>
            </a:r>
          </a:p>
          <a:p>
            <a:pPr lvl="1" algn="just"/>
            <a:r>
              <a:rPr lang="en-US" sz="1600" dirty="0" smtClean="0"/>
              <a:t>Based on the needed facts and opinions, determine whether free or fix format questions will produce the best answers.</a:t>
            </a:r>
          </a:p>
          <a:p>
            <a:pPr lvl="1" algn="just"/>
            <a:r>
              <a:rPr lang="en-US" sz="1600" dirty="0" smtClean="0"/>
              <a:t>Write the questions</a:t>
            </a:r>
          </a:p>
          <a:p>
            <a:pPr lvl="1" algn="just"/>
            <a:r>
              <a:rPr lang="en-US" sz="1600" dirty="0" smtClean="0"/>
              <a:t>Test the questions on a small sample respondents.</a:t>
            </a:r>
          </a:p>
          <a:p>
            <a:pPr lvl="1" algn="just"/>
            <a:r>
              <a:rPr lang="en-US" sz="1600" dirty="0" smtClean="0"/>
              <a:t>Duplicate and distribute the questionnaire.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Questionnaires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charset="-128"/>
              </a:rPr>
              <a:t>An Example: Marjorie Bannet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8025"/>
            <a:ext cx="5959475" cy="40544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 smtClean="0">
                <a:solidFill>
                  <a:schemeClr val="accent1"/>
                </a:solidFill>
              </a:rPr>
              <a:t>Goals</a:t>
            </a:r>
            <a:endParaRPr lang="en-GB" altLang="en-US" dirty="0" smtClean="0"/>
          </a:p>
          <a:p>
            <a:pPr lvl="1" eaLnBrk="1" hangingPunct="1">
              <a:spcBef>
                <a:spcPct val="50000"/>
              </a:spcBef>
              <a:buFont typeface="Lucida Grande"/>
              <a:buChar char="–"/>
              <a:defRPr/>
            </a:pPr>
            <a:r>
              <a:rPr lang="en-GB" altLang="en-US" dirty="0" smtClean="0"/>
              <a:t>To not be lonely</a:t>
            </a:r>
          </a:p>
          <a:p>
            <a:pPr lvl="1" eaLnBrk="1" hangingPunct="1">
              <a:spcBef>
                <a:spcPct val="50000"/>
              </a:spcBef>
              <a:buFont typeface="Lucida Grande"/>
              <a:buChar char="–"/>
              <a:defRPr/>
            </a:pPr>
            <a:r>
              <a:rPr lang="en-GB" altLang="en-US" dirty="0" smtClean="0"/>
              <a:t>Keep in touch with her sons and their families</a:t>
            </a:r>
          </a:p>
          <a:p>
            <a:pPr lvl="1" eaLnBrk="1" hangingPunct="1">
              <a:spcBef>
                <a:spcPct val="50000"/>
              </a:spcBef>
              <a:buFont typeface="Lucida Grande"/>
              <a:buChar char="–"/>
              <a:defRPr/>
            </a:pPr>
            <a:r>
              <a:rPr lang="en-GB" altLang="en-US" dirty="0" smtClean="0"/>
              <a:t>Avoid frustrating technology experiences!</a:t>
            </a:r>
          </a:p>
          <a:p>
            <a:pPr lvl="1" eaLnBrk="1" hangingPunct="1">
              <a:spcBef>
                <a:spcPct val="50000"/>
              </a:spcBef>
              <a:buFont typeface="Lucida Grande"/>
              <a:buChar char="–"/>
              <a:defRPr/>
            </a:pPr>
            <a:r>
              <a:rPr lang="en-GB" altLang="en-US" dirty="0" smtClean="0"/>
              <a:t>Not be reliant one anyone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9EECB-D25F-FF48-9102-06565F48383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1445" name="Picture 6" descr="MarjorieBa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962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35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cee64367a94c436c395999b346c35b3fa6cc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11287</TotalTime>
  <Words>2138</Words>
  <Application>Microsoft Office PowerPoint</Application>
  <PresentationFormat>On-screen Show (4:3)</PresentationFormat>
  <Paragraphs>260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Brush Script Std</vt:lpstr>
      <vt:lpstr>Calibri</vt:lpstr>
      <vt:lpstr>Lucida Grande</vt:lpstr>
      <vt:lpstr>ＭＳ Ｐゴシック</vt:lpstr>
      <vt:lpstr>Tahoma</vt:lpstr>
      <vt:lpstr>Verdana</vt:lpstr>
      <vt:lpstr>Wingdings</vt:lpstr>
      <vt:lpstr>template_informatika_slide</vt:lpstr>
      <vt:lpstr>CSG2C3/ Interaksi Manusia dan Komputer (IMK)</vt:lpstr>
      <vt:lpstr>Tujuan </vt:lpstr>
      <vt:lpstr>General Step</vt:lpstr>
      <vt:lpstr>1. Perform a business definition and requirements analysis</vt:lpstr>
      <vt:lpstr>Direct Observation</vt:lpstr>
      <vt:lpstr>Interview</vt:lpstr>
      <vt:lpstr>Focus Groups and Brainstorming</vt:lpstr>
      <vt:lpstr>Questionnaires</vt:lpstr>
      <vt:lpstr>An Example: Marjorie Bannet</vt:lpstr>
      <vt:lpstr>2. Determine basic business functions</vt:lpstr>
      <vt:lpstr>Mental Model</vt:lpstr>
      <vt:lpstr>3. Task Analysis</vt:lpstr>
      <vt:lpstr>Hierachical Task Analysis (HTA)</vt:lpstr>
      <vt:lpstr>4. Developing a conceptual model</vt:lpstr>
      <vt:lpstr>Guidelines Designing Conceptual Models</vt:lpstr>
      <vt:lpstr>Defining Objects</vt:lpstr>
      <vt:lpstr>Developing Metaphors</vt:lpstr>
      <vt:lpstr>The User’s New Mental Model</vt:lpstr>
      <vt:lpstr>5. Establish design standards or style guides.</vt:lpstr>
      <vt:lpstr>Value of Standards and Guidelines</vt:lpstr>
      <vt:lpstr>Business System Interface Standards, Guidelines, and Style Guides</vt:lpstr>
      <vt:lpstr>UI Standard</vt:lpstr>
      <vt:lpstr>Web Guidelines and Style Guides</vt:lpstr>
      <vt:lpstr>Customized Style Guides</vt:lpstr>
      <vt:lpstr>6. Establish system usability design goals.</vt:lpstr>
      <vt:lpstr>7. System Training and Documentation Needs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Student Affairs SoC</cp:lastModifiedBy>
  <cp:revision>253</cp:revision>
  <dcterms:created xsi:type="dcterms:W3CDTF">2012-11-14T18:53:32Z</dcterms:created>
  <dcterms:modified xsi:type="dcterms:W3CDTF">2015-09-15T02:54:49Z</dcterms:modified>
</cp:coreProperties>
</file>