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1" r:id="rId3"/>
    <p:sldId id="292" r:id="rId4"/>
    <p:sldId id="302" r:id="rId5"/>
    <p:sldId id="293" r:id="rId6"/>
    <p:sldId id="294" r:id="rId7"/>
    <p:sldId id="295" r:id="rId8"/>
    <p:sldId id="307" r:id="rId9"/>
    <p:sldId id="308" r:id="rId10"/>
    <p:sldId id="309" r:id="rId11"/>
    <p:sldId id="310" r:id="rId12"/>
    <p:sldId id="311" r:id="rId13"/>
    <p:sldId id="312" r:id="rId14"/>
    <p:sldId id="296" r:id="rId15"/>
    <p:sldId id="297" r:id="rId16"/>
    <p:sldId id="298" r:id="rId17"/>
    <p:sldId id="299" r:id="rId18"/>
    <p:sldId id="300" r:id="rId19"/>
    <p:sldId id="303" r:id="rId20"/>
    <p:sldId id="304" r:id="rId21"/>
    <p:sldId id="305" r:id="rId22"/>
    <p:sldId id="306" r:id="rId23"/>
    <p:sldId id="258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687"/>
  </p:normalViewPr>
  <p:slideViewPr>
    <p:cSldViewPr snapToGrid="0" snapToObjects="1">
      <p:cViewPr varScale="1">
        <p:scale>
          <a:sx n="85" d="100"/>
          <a:sy n="85" d="100"/>
        </p:scale>
        <p:origin x="21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tags" Target="tags/tag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9/5/15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9/5/15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0FFCF7-2676-487C-AB0A-BA13D9406A16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CSG2C3 –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Dan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FD20B-29D1-4A94-8DFA-5029E2283D51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CSG2C3 –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Dan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09DA2-5BAF-41EE-9B3E-B38F5EDC1746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CSG2C3 –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Dan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8D84-35CD-4233-8D40-0051C696B2E1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CSG2C3 –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Dan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66-BE80-4C2F-88A5-F221BE3C9E6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CSG2C3 –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Dan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762C-A9A8-A740-875C-616636B42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040DDF-2641-4BF0-A37E-252A016AE2A3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CSG2C3</a:t>
            </a:r>
            <a:r>
              <a:rPr lang="en-US" dirty="0" smtClean="0"/>
              <a:t>/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(IMK)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Dosen</a:t>
            </a:r>
            <a:r>
              <a:rPr lang="en-US" dirty="0" smtClean="0"/>
              <a:t> IMK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 SIDE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10B14A-F91A-4704-A095-D5BFA9CD6BC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21624" y="2961994"/>
            <a:ext cx="4599295" cy="2677656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 USER INTERFACE  (UI)</a:t>
            </a:r>
            <a:br>
              <a:rPr lang="en-US" sz="2800" dirty="0"/>
            </a:br>
            <a:r>
              <a:rPr lang="en-US" sz="2800" dirty="0"/>
              <a:t>DESIGN </a:t>
            </a:r>
            <a:r>
              <a:rPr lang="en-US" sz="2800" dirty="0" smtClean="0"/>
              <a:t>PROCESS</a:t>
            </a:r>
          </a:p>
          <a:p>
            <a:pPr algn="just"/>
            <a:endParaRPr lang="en-US" sz="2800" b="1" dirty="0"/>
          </a:p>
          <a:p>
            <a:pPr algn="just"/>
            <a:r>
              <a:rPr lang="en-US" sz="2800" b="1" dirty="0" smtClean="0"/>
              <a:t>Step 1 : Know Your Users &amp; Clients</a:t>
            </a:r>
          </a:p>
        </p:txBody>
      </p:sp>
    </p:spTree>
    <p:extLst>
      <p:ext uri="{BB962C8B-B14F-4D97-AF65-F5344CB8AC3E}">
        <p14:creationId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/>
              <a:t>Memory </a:t>
            </a:r>
            <a:r>
              <a:rPr lang="en-US" dirty="0" smtClean="0"/>
              <a:t>Structure :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/>
              <a:t>Sensory </a:t>
            </a:r>
            <a:r>
              <a:rPr lang="en-US" dirty="0"/>
              <a:t>organ </a:t>
            </a:r>
            <a:r>
              <a:rPr lang="en-US" dirty="0">
                <a:sym typeface="Wingdings" pitchFamily="2" charset="2"/>
              </a:rPr>
              <a:t> sensory buffer to hold a virtual, </a:t>
            </a:r>
            <a:r>
              <a:rPr lang="en-US" dirty="0" err="1">
                <a:sym typeface="Wingdings" pitchFamily="2" charset="2"/>
              </a:rPr>
              <a:t>uninterpreted</a:t>
            </a:r>
            <a:r>
              <a:rPr lang="en-US" dirty="0">
                <a:sym typeface="Wingdings" pitchFamily="2" charset="2"/>
              </a:rPr>
              <a:t> image of external </a:t>
            </a:r>
            <a:r>
              <a:rPr lang="en-US" dirty="0" smtClean="0">
                <a:sym typeface="Wingdings" pitchFamily="2" charset="2"/>
              </a:rPr>
              <a:t>signal</a:t>
            </a:r>
          </a:p>
          <a:p>
            <a:r>
              <a:rPr lang="en-US" dirty="0">
                <a:sym typeface="Wingdings" pitchFamily="2" charset="2"/>
              </a:rPr>
              <a:t>Can hold a high level of detail, but a very short in </a:t>
            </a:r>
            <a:r>
              <a:rPr lang="en-US" dirty="0" smtClean="0">
                <a:sym typeface="Wingdings" pitchFamily="2" charset="2"/>
              </a:rPr>
              <a:t>duration</a:t>
            </a:r>
          </a:p>
          <a:p>
            <a:r>
              <a:rPr lang="en-US" dirty="0">
                <a:sym typeface="Wingdings" pitchFamily="2" charset="2"/>
              </a:rPr>
              <a:t>Information will decay or travel to brain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Perceptual System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6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/>
              <a:t>from sensory buffer is recorded in a learned way by drawing upon the information store in long-term </a:t>
            </a:r>
            <a:r>
              <a:rPr lang="en-US" dirty="0" smtClean="0"/>
              <a:t>memory</a:t>
            </a:r>
          </a:p>
          <a:p>
            <a:r>
              <a:rPr lang="en-US" dirty="0"/>
              <a:t>Human Pattern Recognition is not a simple matter of matching a pattern it makes heavy use of context and </a:t>
            </a:r>
            <a:r>
              <a:rPr lang="en-US" dirty="0" smtClean="0"/>
              <a:t>knowledge</a:t>
            </a:r>
          </a:p>
          <a:p>
            <a:r>
              <a:rPr lang="en-US" dirty="0"/>
              <a:t>Human Pattern Recognition is a active processing, able to tolerate an ambiguity and incompleteness information.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Process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2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49"/>
            <a:ext cx="8326438" cy="4301309"/>
          </a:xfrm>
        </p:spPr>
        <p:txBody>
          <a:bodyPr/>
          <a:lstStyle/>
          <a:p>
            <a:pPr>
              <a:buNone/>
              <a:defRPr/>
            </a:pPr>
            <a:r>
              <a:rPr lang="en-US" b="1" dirty="0"/>
              <a:t>Short-term Memory (STM)</a:t>
            </a:r>
            <a:r>
              <a:rPr lang="en-US" dirty="0"/>
              <a:t> </a:t>
            </a:r>
            <a:r>
              <a:rPr lang="en-US" sz="1800" dirty="0"/>
              <a:t>:</a:t>
            </a:r>
          </a:p>
          <a:p>
            <a:r>
              <a:rPr lang="en-US" dirty="0" smtClean="0"/>
              <a:t>Not </a:t>
            </a:r>
            <a:r>
              <a:rPr lang="en-US" dirty="0"/>
              <a:t>only a storage buffer but also a (very slow) </a:t>
            </a:r>
            <a:r>
              <a:rPr lang="en-US" dirty="0" smtClean="0"/>
              <a:t>processor</a:t>
            </a:r>
          </a:p>
          <a:p>
            <a:r>
              <a:rPr lang="en-US" dirty="0"/>
              <a:t>Limited in Capacity and </a:t>
            </a:r>
            <a:r>
              <a:rPr lang="en-US" dirty="0" smtClean="0"/>
              <a:t>Duration</a:t>
            </a:r>
          </a:p>
          <a:p>
            <a:pPr>
              <a:buNone/>
              <a:defRPr/>
            </a:pPr>
            <a:r>
              <a:rPr lang="en-US" b="1" dirty="0"/>
              <a:t>Long Term Memory (LTM) :</a:t>
            </a:r>
          </a:p>
          <a:p>
            <a:r>
              <a:rPr lang="en-US" dirty="0" smtClean="0"/>
              <a:t>Unlimited </a:t>
            </a:r>
            <a:r>
              <a:rPr lang="en-US" dirty="0"/>
              <a:t>in Capacity and permanent duration</a:t>
            </a:r>
          </a:p>
          <a:p>
            <a:r>
              <a:rPr lang="en-US" dirty="0"/>
              <a:t>Request effort &amp; concentration to put new information in LTM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Cognitive System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8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r>
              <a:rPr lang="en-US" sz="2800" dirty="0"/>
              <a:t>It is believe that thought is translated into action through a series of discrete </a:t>
            </a:r>
            <a:r>
              <a:rPr lang="en-US" sz="2800" dirty="0" err="1" smtClean="0"/>
              <a:t>micromovement</a:t>
            </a:r>
            <a:endParaRPr lang="en-US" sz="2800" dirty="0"/>
          </a:p>
          <a:p>
            <a:pPr algn="just"/>
            <a:r>
              <a:rPr lang="en-US" sz="2800" dirty="0" smtClean="0"/>
              <a:t>Motor </a:t>
            </a:r>
            <a:r>
              <a:rPr lang="en-US" sz="2800" dirty="0"/>
              <a:t>movement relevant to UI design include :</a:t>
            </a:r>
          </a:p>
          <a:p>
            <a:pPr algn="just">
              <a:buNone/>
              <a:defRPr/>
            </a:pPr>
            <a:r>
              <a:rPr lang="en-US" sz="2800" dirty="0"/>
              <a:t>	head, eye, arm, hand and finger movement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Motor System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5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125" y="2688608"/>
            <a:ext cx="8326438" cy="3646682"/>
          </a:xfrm>
        </p:spPr>
        <p:txBody>
          <a:bodyPr/>
          <a:lstStyle/>
          <a:p>
            <a:pPr algn="just"/>
            <a:r>
              <a:rPr lang="en-US" dirty="0"/>
              <a:t>The User’s Knowledge and Experience </a:t>
            </a:r>
          </a:p>
          <a:p>
            <a:pPr algn="just"/>
            <a:r>
              <a:rPr lang="en-US" dirty="0"/>
              <a:t>The User’s Tasks and Needs </a:t>
            </a:r>
          </a:p>
          <a:p>
            <a:pPr algn="just"/>
            <a:r>
              <a:rPr lang="en-US" dirty="0"/>
              <a:t>The User’s Psychological Characteristics </a:t>
            </a:r>
          </a:p>
          <a:p>
            <a:pPr algn="just"/>
            <a:r>
              <a:rPr lang="en-US" dirty="0"/>
              <a:t>The User’s Physical Characteristics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336417"/>
            <a:ext cx="8326438" cy="847225"/>
          </a:xfrm>
        </p:spPr>
        <p:txBody>
          <a:bodyPr/>
          <a:lstStyle/>
          <a:p>
            <a:pPr algn="ctr"/>
            <a:r>
              <a:rPr lang="en-US" sz="2600" b="0" dirty="0">
                <a:latin typeface="Verdana (Bold)"/>
              </a:rPr>
              <a:t>Human Considerations in the Design of Business Systems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06185346"/>
              </p:ext>
            </p:extLst>
          </p:nvPr>
        </p:nvGraphicFramePr>
        <p:xfrm>
          <a:off x="389908" y="1835912"/>
          <a:ext cx="8290068" cy="444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259"/>
                <a:gridCol w="5431809"/>
              </a:tblGrid>
              <a:tr h="29713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KNOWLEDGE/EXPERIENCE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9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Computer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Literacy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Highly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technical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experienced,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moderate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computer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experience,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none.</a:t>
                      </a:r>
                    </a:p>
                  </a:txBody>
                  <a:tcPr anchor="ctr" horzOverflow="overflow"/>
                </a:tc>
              </a:tr>
              <a:tr h="648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System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Experience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High,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moderate,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low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knowledge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of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particular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system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and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its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methods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of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interaction.</a:t>
                      </a:r>
                    </a:p>
                  </a:txBody>
                  <a:tcPr anchor="ctr" horzOverflow="overflow"/>
                </a:tc>
              </a:tr>
              <a:tr h="459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Application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Experience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High,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moderate,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low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knowledge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of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similar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systems.</a:t>
                      </a:r>
                    </a:p>
                  </a:txBody>
                  <a:tcPr anchor="ctr" horzOverflow="overflow"/>
                </a:tc>
              </a:tr>
              <a:tr h="270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Task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Experience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Level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of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knowledge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of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job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and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job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tasks.</a:t>
                      </a:r>
                    </a:p>
                  </a:txBody>
                  <a:tcPr anchor="ctr" horzOverflow="overflow"/>
                </a:tc>
              </a:tr>
              <a:tr h="459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Other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Systems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Use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Frequent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infrequent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use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of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other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systems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doing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job.</a:t>
                      </a:r>
                    </a:p>
                  </a:txBody>
                  <a:tcPr anchor="ctr" horzOverflow="overflow"/>
                </a:tc>
              </a:tr>
              <a:tr h="270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Education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High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school,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college,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advanced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degree.</a:t>
                      </a:r>
                    </a:p>
                  </a:txBody>
                  <a:tcPr anchor="ctr" horzOverflow="overflow"/>
                </a:tc>
              </a:tr>
              <a:tr h="459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Reading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Level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Less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5th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grade,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5th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–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12th,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more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than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12th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grade.</a:t>
                      </a:r>
                    </a:p>
                  </a:txBody>
                  <a:tcPr anchor="ctr" horzOverflow="overflow"/>
                </a:tc>
              </a:tr>
              <a:tr h="648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Typing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Skill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Expert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(135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WPM),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skilled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(90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WPM),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good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(55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WPM),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average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(40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WPM),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“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hunt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and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peck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”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(10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WPM).</a:t>
                      </a:r>
                    </a:p>
                  </a:txBody>
                  <a:tcPr anchor="ctr" horzOverflow="overflow"/>
                </a:tc>
              </a:tr>
              <a:tr h="270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Native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Language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Culture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English,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another,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several.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1723" y="1194673"/>
            <a:ext cx="8326438" cy="641239"/>
          </a:xfrm>
        </p:spPr>
        <p:txBody>
          <a:bodyPr/>
          <a:lstStyle/>
          <a:p>
            <a:r>
              <a:rPr lang="en-US" sz="2200" b="0" dirty="0">
                <a:latin typeface="Verdana (Body)"/>
              </a:rPr>
              <a:t>Identify the user’s level of knowledge and experience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60581700"/>
              </p:ext>
            </p:extLst>
          </p:nvPr>
        </p:nvGraphicFramePr>
        <p:xfrm>
          <a:off x="365125" y="1869872"/>
          <a:ext cx="8287556" cy="4440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314"/>
                <a:gridCol w="5841242"/>
              </a:tblGrid>
              <a:tr h="2780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JOB / TASK / NEED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Type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of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System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Use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Mandatory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discretionary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use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of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the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system.</a:t>
                      </a:r>
                    </a:p>
                  </a:txBody>
                  <a:tcPr anchor="ctr" horzOverflow="overflow"/>
                </a:tc>
              </a:tr>
              <a:tr h="429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Frequency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of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Use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Continual,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frequent,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occasional,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once-in-a-lifetime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use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of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system.</a:t>
                      </a:r>
                    </a:p>
                  </a:txBody>
                  <a:tcPr anchor="ctr" horzOverflow="overflow"/>
                </a:tc>
              </a:tr>
              <a:tr h="429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Task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Need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Importance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High,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moderate,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low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importance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of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the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task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being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performed.</a:t>
                      </a:r>
                    </a:p>
                  </a:txBody>
                  <a:tcPr anchor="ctr" horzOverflow="overflow"/>
                </a:tc>
              </a:tr>
              <a:tr h="429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Task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Structure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Repetitiveness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predictability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of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tasks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being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automated,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high,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moderate,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low.</a:t>
                      </a:r>
                    </a:p>
                  </a:txBody>
                  <a:tcPr anchor="ctr" horzOverflow="overflow"/>
                </a:tc>
              </a:tr>
              <a:tr h="429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Social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Interactions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Verbal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communication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with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another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person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required/not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required.</a:t>
                      </a:r>
                    </a:p>
                  </a:txBody>
                  <a:tcPr anchor="ctr" horzOverflow="overflow"/>
                </a:tc>
              </a:tr>
              <a:tr h="429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Primary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Training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Extensive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formal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training,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self-training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through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manuals,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no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training.</a:t>
                      </a:r>
                    </a:p>
                  </a:txBody>
                  <a:tcPr anchor="ctr" horzOverflow="overflow"/>
                </a:tc>
              </a:tr>
              <a:tr h="429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Turnover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Rate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High,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moderate,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low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turnover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rate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for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jobholders.</a:t>
                      </a:r>
                    </a:p>
                  </a:txBody>
                  <a:tcPr anchor="ctr" horzOverflow="overflow"/>
                </a:tc>
              </a:tr>
              <a:tr h="429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Job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Category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Executive,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manager,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professional,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secretary,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clerk.</a:t>
                      </a:r>
                    </a:p>
                  </a:txBody>
                  <a:tcPr anchor="ctr" horzOverflow="overflow"/>
                </a:tc>
              </a:tr>
              <a:tr h="606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Lifestyle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For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Web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e-commerce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systems,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includes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hobbies,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recreational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pursuits,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and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economic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status.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336418"/>
            <a:ext cx="8326438" cy="392258"/>
          </a:xfrm>
        </p:spPr>
        <p:txBody>
          <a:bodyPr/>
          <a:lstStyle/>
          <a:p>
            <a:r>
              <a:rPr lang="en-US" sz="2200" b="0" dirty="0">
                <a:latin typeface="Verdana (Body)"/>
              </a:rPr>
              <a:t>Identify the characteristics of the user’s needs, tasks, and jobs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56304180"/>
              </p:ext>
            </p:extLst>
          </p:nvPr>
        </p:nvGraphicFramePr>
        <p:xfrm>
          <a:off x="407503" y="2419208"/>
          <a:ext cx="832643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494"/>
                <a:gridCol w="5362944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PSYCHOLOGICAL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CHARACTERISTICS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Attitude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Positive,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neutral,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negative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feeling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toward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job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system.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Motivation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Low,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moderate,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high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due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interest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fear.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Patience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Patience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impatience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expected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accomplishing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goal.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Expectations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Kinds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and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reasonableness.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Stress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Level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High,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some,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stress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generally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resulting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from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task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performance.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Cognitive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Style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Verbal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spatial,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analytic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intuitive,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concrete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abstract.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latin typeface="Verdana (Bold)"/>
              </a:rPr>
              <a:t>Identify the user’s psychological characteristics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36417479"/>
              </p:ext>
            </p:extLst>
          </p:nvPr>
        </p:nvGraphicFramePr>
        <p:xfrm>
          <a:off x="365125" y="2241787"/>
          <a:ext cx="8326438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219"/>
                <a:gridCol w="4163219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PHYSICAL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CHARACTERISTICS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Age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Young,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middle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aged,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elderly.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Gender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Male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female.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Handedness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Left,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right,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ambidextrous.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Disabilities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Blind,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defective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vision,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deafness,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motor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handicap.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Verdana (Body)"/>
              </a:rPr>
              <a:t>Identify the user’s physical characteristics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ea typeface="ＭＳ Ｐゴシック" charset="-128"/>
              </a:rPr>
              <a:t>An </a:t>
            </a:r>
            <a:r>
              <a:rPr lang="en-GB" altLang="en-US" smtClean="0">
                <a:ea typeface="ＭＳ Ｐゴシック" charset="-128"/>
              </a:rPr>
              <a:t>Example Persona : </a:t>
            </a:r>
            <a:r>
              <a:rPr lang="en-GB" altLang="en-US" dirty="0">
                <a:ea typeface="ＭＳ Ｐゴシック" charset="-128"/>
              </a:rPr>
              <a:t>Marjorie </a:t>
            </a:r>
            <a:r>
              <a:rPr lang="en-GB" altLang="en-US" dirty="0" err="1">
                <a:ea typeface="ＭＳ Ｐゴシック" charset="-128"/>
              </a:rPr>
              <a:t>Bannet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65125" y="1978025"/>
            <a:ext cx="6340475" cy="4054475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1"/>
                </a:solidFill>
                <a:ea typeface="ＭＳ Ｐゴシック" charset="-128"/>
              </a:rPr>
              <a:t>Biography</a:t>
            </a:r>
            <a:r>
              <a:rPr lang="en-GB" altLang="en-US">
                <a:ea typeface="ＭＳ Ｐゴシック" charset="-128"/>
              </a:rPr>
              <a:t> 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 sz="1800">
                <a:ea typeface="ＭＳ Ｐゴシック" charset="-128"/>
              </a:rPr>
              <a:t>78 years old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 sz="1800">
                <a:ea typeface="ＭＳ Ｐゴシック" charset="-128"/>
              </a:rPr>
              <a:t>Just moved to Penrith from Windermere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 sz="1800">
                <a:ea typeface="ＭＳ Ｐゴシック" charset="-128"/>
              </a:rPr>
              <a:t>Has a son in Hastings, and a daughter in Newcastle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 sz="1800">
                <a:ea typeface="ＭＳ Ｐゴシック" charset="-128"/>
              </a:rPr>
              <a:t>Doesn’t know anyone else in Penrith yet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 sz="1800">
                <a:ea typeface="ＭＳ Ｐゴシック" charset="-128"/>
              </a:rPr>
              <a:t>Hasn’t been driving for a few years now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 sz="1800">
                <a:ea typeface="ＭＳ Ｐゴシック" charset="-128"/>
              </a:rPr>
              <a:t>Sometimes feels lonely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 sz="1800">
                <a:ea typeface="ＭＳ Ｐゴシック" charset="-128"/>
              </a:rPr>
              <a:t>Has a help come in once a week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 sz="1800">
                <a:ea typeface="ＭＳ Ｐゴシック" charset="-128"/>
              </a:rPr>
              <a:t>Would like to be able to read more</a:t>
            </a:r>
            <a:endParaRPr lang="en-US" altLang="en-US" sz="1800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DBB2B-2E8A-614F-8458-2FD5B68B3DA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41989" name="Picture 6" descr="MarjorieBann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95" y="2512102"/>
            <a:ext cx="19621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01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noProof="1"/>
              <a:t>Setelah mengikuti </a:t>
            </a:r>
            <a:r>
              <a:rPr lang="en-US" noProof="1" smtClean="0"/>
              <a:t>materi ini mahasiswa dapat</a:t>
            </a:r>
            <a:r>
              <a:rPr lang="en-US" noProof="1"/>
              <a:t>: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noProof="1" smtClean="0"/>
              <a:t>Memahami pentingnya mengenal pengguna dari aplikasi yang akan dibangun sebagai dasar untuk merancang antarmuka perangkat lunak</a:t>
            </a:r>
            <a:endParaRPr lang="en-US" noProof="1"/>
          </a:p>
          <a:p>
            <a:pPr algn="just">
              <a:lnSpc>
                <a:spcPct val="150000"/>
              </a:lnSpc>
              <a:spcBef>
                <a:spcPct val="0"/>
              </a:spcBef>
              <a:buFont typeface="Verdana" pitchFamily="34" charset="0"/>
              <a:buAutoNum type="arabicPeriod"/>
            </a:pPr>
            <a:r>
              <a:rPr lang="en-US" noProof="1" smtClean="0"/>
              <a:t>Mendefinisikan Persona </a:t>
            </a:r>
            <a:r>
              <a:rPr lang="en-US" i="1" noProof="1" smtClean="0"/>
              <a:t>User</a:t>
            </a:r>
            <a:r>
              <a:rPr lang="en-US" noProof="1" smtClean="0"/>
              <a:t> antarmuka perangkat lunak</a:t>
            </a:r>
            <a:endParaRPr lang="en-US" noProof="1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2A3A324-A962-4B8B-A392-3DB6E6B084C0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ea typeface="ＭＳ Ｐゴシック" charset="-128"/>
              </a:rPr>
              <a:t>An Example: Marjorie Bannet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65125" y="1978025"/>
            <a:ext cx="5502275" cy="4054475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1"/>
                </a:solidFill>
                <a:ea typeface="ＭＳ Ｐゴシック" charset="-128"/>
              </a:rPr>
              <a:t>Health</a:t>
            </a:r>
            <a:endParaRPr lang="en-GB" altLang="en-US">
              <a:ea typeface="ＭＳ Ｐゴシック" charset="-128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GB" altLang="en-US">
                <a:ea typeface="ＭＳ Ｐゴシック" charset="-128"/>
              </a:rPr>
              <a:t>Has trouble sleeping from time to time. Will wake up in the early hours and often not get to sleep again for 2-3 hours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>
                <a:ea typeface="ＭＳ Ｐゴシック" charset="-128"/>
              </a:rPr>
              <a:t>A little arthritis in her hands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>
                <a:ea typeface="ＭＳ Ｐゴシック" charset="-128"/>
              </a:rPr>
              <a:t>Early cataracts, so less acute vision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>
                <a:ea typeface="ＭＳ Ｐゴシック" charset="-128"/>
              </a:rPr>
              <a:t>Can move about, perhaps not quite as quickly as she could 10 years ago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>
                <a:ea typeface="ＭＳ Ｐゴシック" charset="-128"/>
              </a:rPr>
              <a:t>Sometimes has a rest in the afternoon</a:t>
            </a:r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2B2E6-4566-C04D-A7ED-516F4BD4760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43013" name="Picture 6" descr="MarjorieBann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19621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66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ea typeface="ＭＳ Ｐゴシック" charset="-128"/>
              </a:rPr>
              <a:t>An Example: Marjorie Bannet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65125" y="1978025"/>
            <a:ext cx="4664075" cy="4054475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1"/>
                </a:solidFill>
                <a:ea typeface="ＭＳ Ｐゴシック" charset="-128"/>
              </a:rPr>
              <a:t>Technology</a:t>
            </a:r>
            <a:endParaRPr lang="en-GB" altLang="en-US">
              <a:ea typeface="ＭＳ Ｐゴシック" charset="-128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GB" altLang="en-US">
                <a:ea typeface="ＭＳ Ｐゴシック" charset="-128"/>
              </a:rPr>
              <a:t>Has never used a computer before, and is a little nervous about them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>
                <a:ea typeface="ＭＳ Ｐゴシック" charset="-128"/>
              </a:rPr>
              <a:t>Has a mobile phone, and instructions on how to use it from her son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>
                <a:ea typeface="ＭＳ Ｐゴシック" charset="-128"/>
              </a:rPr>
              <a:t>Uses the microwave to prepare many of her meals</a:t>
            </a:r>
          </a:p>
          <a:p>
            <a:pPr lvl="1" eaLnBrk="1" hangingPunct="1">
              <a:spcBef>
                <a:spcPct val="50000"/>
              </a:spcBef>
            </a:pPr>
            <a:r>
              <a:rPr lang="en-GB" altLang="en-US">
                <a:ea typeface="ＭＳ Ｐゴシック" charset="-128"/>
              </a:rPr>
              <a:t>Uses a video recorder, but can’t be bothered setting it to record things</a:t>
            </a:r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6277B-7160-924E-90C3-D2B79DF0B592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44037" name="Picture 6" descr="MarjorieBann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19621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943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42295" y="1784226"/>
            <a:ext cx="8326438" cy="445168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1500" dirty="0" err="1" smtClean="0"/>
              <a:t>Kunjungi</a:t>
            </a:r>
            <a:r>
              <a:rPr lang="en-US" sz="1500" dirty="0" smtClean="0"/>
              <a:t> </a:t>
            </a:r>
            <a:r>
              <a:rPr lang="en-US" sz="1500" dirty="0" err="1" smtClean="0"/>
              <a:t>lokasi</a:t>
            </a:r>
            <a:r>
              <a:rPr lang="en-US" sz="1500" dirty="0" smtClean="0"/>
              <a:t> </a:t>
            </a:r>
            <a:r>
              <a:rPr lang="en-US" sz="1500" dirty="0" err="1" smtClean="0"/>
              <a:t>pengguna</a:t>
            </a:r>
            <a:r>
              <a:rPr lang="en-US" sz="1500" dirty="0" smtClean="0"/>
              <a:t>, </a:t>
            </a:r>
            <a:r>
              <a:rPr lang="en-US" sz="1500" dirty="0" err="1" smtClean="0"/>
              <a:t>terutama</a:t>
            </a:r>
            <a:r>
              <a:rPr lang="en-US" sz="1500" dirty="0" smtClean="0"/>
              <a:t> </a:t>
            </a:r>
            <a:r>
              <a:rPr lang="en-US" sz="1500" dirty="0" err="1" smtClean="0"/>
              <a:t>jika</a:t>
            </a:r>
            <a:r>
              <a:rPr lang="en-US" sz="1500" dirty="0" smtClean="0"/>
              <a:t> </a:t>
            </a:r>
            <a:r>
              <a:rPr lang="en-US" sz="1500" dirty="0" err="1" smtClean="0"/>
              <a:t>tempat</a:t>
            </a:r>
            <a:r>
              <a:rPr lang="en-US" sz="1500" dirty="0" smtClean="0"/>
              <a:t> </a:t>
            </a:r>
            <a:r>
              <a:rPr lang="en-US" sz="1500" dirty="0" err="1" smtClean="0"/>
              <a:t>kerja</a:t>
            </a:r>
            <a:r>
              <a:rPr lang="en-US" sz="1500" dirty="0" smtClean="0"/>
              <a:t> </a:t>
            </a:r>
            <a:r>
              <a:rPr lang="en-US" sz="1500" dirty="0" err="1" smtClean="0"/>
              <a:t>pengguna</a:t>
            </a:r>
            <a:r>
              <a:rPr lang="en-US" sz="1500" dirty="0" smtClean="0"/>
              <a:t> yang </a:t>
            </a:r>
            <a:r>
              <a:rPr lang="en-US" sz="1500" dirty="0" err="1" smtClean="0"/>
              <a:t>tidak</a:t>
            </a:r>
            <a:r>
              <a:rPr lang="en-US" sz="1500" dirty="0" smtClean="0"/>
              <a:t> familiar </a:t>
            </a:r>
            <a:r>
              <a:rPr lang="en-US" sz="1500" dirty="0" err="1" smtClean="0"/>
              <a:t>untuk</a:t>
            </a:r>
            <a:r>
              <a:rPr lang="en-US" sz="1500" dirty="0" smtClean="0"/>
              <a:t> </a:t>
            </a:r>
            <a:r>
              <a:rPr lang="en-US" sz="1500" dirty="0" err="1" smtClean="0"/>
              <a:t>kita</a:t>
            </a:r>
            <a:r>
              <a:rPr lang="en-US" sz="1500" dirty="0" smtClean="0"/>
              <a:t>. Hal </a:t>
            </a:r>
            <a:r>
              <a:rPr lang="en-US" sz="1500" dirty="0" err="1" smtClean="0"/>
              <a:t>ini</a:t>
            </a:r>
            <a:r>
              <a:rPr lang="en-US" sz="1500" dirty="0" smtClean="0"/>
              <a:t> </a:t>
            </a:r>
            <a:r>
              <a:rPr lang="en-US" sz="1500" dirty="0" err="1" smtClean="0"/>
              <a:t>untuk</a:t>
            </a:r>
            <a:r>
              <a:rPr lang="en-US" sz="1500" dirty="0" smtClean="0"/>
              <a:t> </a:t>
            </a:r>
            <a:r>
              <a:rPr lang="en-US" sz="1500" dirty="0" err="1" smtClean="0"/>
              <a:t>menuntun</a:t>
            </a:r>
            <a:r>
              <a:rPr lang="en-US" sz="1500" dirty="0" smtClean="0"/>
              <a:t> </a:t>
            </a:r>
            <a:r>
              <a:rPr lang="en-US" sz="1500" dirty="0" err="1" smtClean="0"/>
              <a:t>kita</a:t>
            </a:r>
            <a:r>
              <a:rPr lang="en-US" sz="1500" dirty="0" smtClean="0"/>
              <a:t> </a:t>
            </a:r>
            <a:r>
              <a:rPr lang="en-US" sz="1500" dirty="0" err="1" smtClean="0"/>
              <a:t>mengetahui</a:t>
            </a:r>
            <a:r>
              <a:rPr lang="en-US" sz="1500" dirty="0" smtClean="0"/>
              <a:t> </a:t>
            </a:r>
            <a:r>
              <a:rPr lang="en-US" sz="1500" dirty="0" err="1" smtClean="0"/>
              <a:t>lingkungan</a:t>
            </a:r>
            <a:r>
              <a:rPr lang="en-US" sz="1500" dirty="0" smtClean="0"/>
              <a:t> </a:t>
            </a:r>
            <a:r>
              <a:rPr lang="en-US" sz="1500" dirty="0" err="1" smtClean="0"/>
              <a:t>kerja</a:t>
            </a:r>
            <a:r>
              <a:rPr lang="en-US" sz="1500" dirty="0" smtClean="0"/>
              <a:t> </a:t>
            </a:r>
            <a:r>
              <a:rPr lang="en-US" sz="1500" dirty="0" err="1" smtClean="0"/>
              <a:t>pengguna</a:t>
            </a:r>
            <a:r>
              <a:rPr lang="en-US" sz="1500" dirty="0" smtClean="0"/>
              <a:t>.</a:t>
            </a:r>
            <a:endParaRPr lang="en-US" sz="1500" dirty="0"/>
          </a:p>
          <a:p>
            <a:pPr algn="just">
              <a:spcBef>
                <a:spcPts val="0"/>
              </a:spcBef>
            </a:pPr>
            <a:r>
              <a:rPr lang="en-US" sz="1500" dirty="0" err="1" smtClean="0"/>
              <a:t>Berbicaralah</a:t>
            </a:r>
            <a:r>
              <a:rPr lang="en-US" sz="1500" dirty="0" smtClean="0"/>
              <a:t>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</a:t>
            </a:r>
            <a:r>
              <a:rPr lang="en-US" sz="1500" dirty="0" err="1" smtClean="0"/>
              <a:t>ara</a:t>
            </a:r>
            <a:r>
              <a:rPr lang="en-US" sz="1500" dirty="0" smtClean="0"/>
              <a:t> </a:t>
            </a:r>
            <a:r>
              <a:rPr lang="en-US" sz="1500" dirty="0" err="1" smtClean="0"/>
              <a:t>pengguna</a:t>
            </a:r>
            <a:r>
              <a:rPr lang="en-US" sz="1500" dirty="0" smtClean="0"/>
              <a:t> </a:t>
            </a:r>
            <a:r>
              <a:rPr lang="en-US" sz="1500" dirty="0" err="1" smtClean="0"/>
              <a:t>untuk</a:t>
            </a:r>
            <a:r>
              <a:rPr lang="en-US" sz="1500" dirty="0" smtClean="0"/>
              <a:t> </a:t>
            </a:r>
            <a:r>
              <a:rPr lang="en-US" sz="1500" dirty="0" err="1" smtClean="0"/>
              <a:t>mengetahui</a:t>
            </a:r>
            <a:r>
              <a:rPr lang="en-US" sz="1500" dirty="0" smtClean="0"/>
              <a:t> </a:t>
            </a:r>
            <a:r>
              <a:rPr lang="en-US" sz="1500" dirty="0" err="1" smtClean="0"/>
              <a:t>apa</a:t>
            </a:r>
            <a:r>
              <a:rPr lang="en-US" sz="1500" dirty="0" smtClean="0"/>
              <a:t> </a:t>
            </a:r>
            <a:r>
              <a:rPr lang="en-US" sz="1500" dirty="0" err="1" smtClean="0"/>
              <a:t>masalah</a:t>
            </a:r>
            <a:r>
              <a:rPr lang="en-US" sz="1500" dirty="0" smtClean="0"/>
              <a:t> </a:t>
            </a:r>
            <a:r>
              <a:rPr lang="en-US" sz="1500" dirty="0" err="1" smtClean="0"/>
              <a:t>mereka</a:t>
            </a:r>
            <a:r>
              <a:rPr lang="en-US" sz="1500" dirty="0" smtClean="0"/>
              <a:t>, </a:t>
            </a:r>
            <a:r>
              <a:rPr lang="en-US" sz="1500" dirty="0" err="1" smtClean="0"/>
              <a:t>kesulitan</a:t>
            </a:r>
            <a:r>
              <a:rPr lang="en-US" sz="1500" dirty="0" smtClean="0"/>
              <a:t>, </a:t>
            </a:r>
            <a:r>
              <a:rPr lang="en-US" sz="1500" dirty="0" err="1" smtClean="0"/>
              <a:t>harapan</a:t>
            </a:r>
            <a:r>
              <a:rPr lang="en-US" sz="1500" dirty="0" smtClean="0"/>
              <a:t> </a:t>
            </a:r>
            <a:r>
              <a:rPr lang="en-US" sz="1500" dirty="0" err="1" smtClean="0"/>
              <a:t>serta</a:t>
            </a:r>
            <a:r>
              <a:rPr lang="en-US" sz="1500" dirty="0" smtClean="0"/>
              <a:t> </a:t>
            </a:r>
            <a:r>
              <a:rPr lang="en-US" sz="1500" dirty="0" err="1" smtClean="0"/>
              <a:t>apa</a:t>
            </a:r>
            <a:r>
              <a:rPr lang="en-US" sz="1500" dirty="0" smtClean="0"/>
              <a:t> yang </a:t>
            </a:r>
            <a:r>
              <a:rPr lang="en-US" sz="1500" dirty="0" err="1" smtClean="0"/>
              <a:t>membuat</a:t>
            </a:r>
            <a:r>
              <a:rPr lang="en-US" sz="1500" dirty="0" smtClean="0"/>
              <a:t> </a:t>
            </a:r>
            <a:r>
              <a:rPr lang="en-US" sz="1500" dirty="0" err="1" smtClean="0"/>
              <a:t>mereka</a:t>
            </a:r>
            <a:r>
              <a:rPr lang="en-US" sz="1500" dirty="0" smtClean="0"/>
              <a:t> </a:t>
            </a:r>
            <a:r>
              <a:rPr lang="en-US" sz="1500" dirty="0" err="1" smtClean="0"/>
              <a:t>nyaman</a:t>
            </a:r>
            <a:r>
              <a:rPr lang="en-US" sz="1500" dirty="0" smtClean="0"/>
              <a:t> </a:t>
            </a:r>
            <a:r>
              <a:rPr lang="en-US" sz="1500" dirty="0" err="1" smtClean="0"/>
              <a:t>saat</a:t>
            </a:r>
            <a:r>
              <a:rPr lang="en-US" sz="1500" dirty="0" smtClean="0"/>
              <a:t> </a:t>
            </a:r>
            <a:r>
              <a:rPr lang="en-US" sz="1500" dirty="0" err="1" smtClean="0"/>
              <a:t>ini</a:t>
            </a:r>
            <a:r>
              <a:rPr lang="en-US" sz="1500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en-US" sz="1500" dirty="0" err="1" smtClean="0"/>
              <a:t>Membangun</a:t>
            </a:r>
            <a:r>
              <a:rPr lang="en-US" sz="1500" dirty="0" smtClean="0"/>
              <a:t> </a:t>
            </a:r>
            <a:r>
              <a:rPr lang="en-US" sz="1500" dirty="0" err="1" smtClean="0"/>
              <a:t>komunikasi</a:t>
            </a:r>
            <a:r>
              <a:rPr lang="en-US" sz="1500" dirty="0" smtClean="0"/>
              <a:t> </a:t>
            </a:r>
            <a:r>
              <a:rPr lang="en-US" sz="1500" dirty="0" err="1" smtClean="0"/>
              <a:t>secara</a:t>
            </a:r>
            <a:r>
              <a:rPr lang="en-US" sz="1500" dirty="0" smtClean="0"/>
              <a:t> </a:t>
            </a:r>
            <a:r>
              <a:rPr lang="en-US" sz="1500" dirty="0" err="1" smtClean="0"/>
              <a:t>langsung</a:t>
            </a:r>
            <a:r>
              <a:rPr lang="en-US" sz="1500" dirty="0" smtClean="0"/>
              <a:t>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</a:t>
            </a:r>
            <a:r>
              <a:rPr lang="en-US" sz="1500" dirty="0" err="1" smtClean="0"/>
              <a:t>pengguna</a:t>
            </a:r>
            <a:r>
              <a:rPr lang="en-US" sz="1500" dirty="0" smtClean="0"/>
              <a:t>. </a:t>
            </a:r>
            <a:r>
              <a:rPr lang="en-US" sz="1500" dirty="0" err="1" smtClean="0"/>
              <a:t>Hindari</a:t>
            </a:r>
            <a:r>
              <a:rPr lang="en-US" sz="1500" dirty="0" smtClean="0"/>
              <a:t> </a:t>
            </a:r>
            <a:r>
              <a:rPr lang="en-US" sz="1500" dirty="0" err="1" smtClean="0"/>
              <a:t>perantara</a:t>
            </a:r>
            <a:r>
              <a:rPr lang="en-US" sz="1500" dirty="0" smtClean="0"/>
              <a:t>.</a:t>
            </a:r>
            <a:endParaRPr lang="en-US" sz="1500" dirty="0"/>
          </a:p>
          <a:p>
            <a:pPr algn="just">
              <a:spcBef>
                <a:spcPts val="0"/>
              </a:spcBef>
            </a:pPr>
            <a:r>
              <a:rPr lang="en-US" sz="1500" dirty="0" err="1" smtClean="0"/>
              <a:t>Melakukan</a:t>
            </a:r>
            <a:r>
              <a:rPr lang="en-US" sz="1500" dirty="0" smtClean="0"/>
              <a:t> </a:t>
            </a:r>
            <a:r>
              <a:rPr lang="en-US" sz="1500" dirty="0" err="1" smtClean="0"/>
              <a:t>observasi</a:t>
            </a:r>
            <a:r>
              <a:rPr lang="en-US" sz="1500" dirty="0" smtClean="0"/>
              <a:t> </a:t>
            </a:r>
            <a:r>
              <a:rPr lang="en-US" sz="1500" dirty="0" err="1" smtClean="0"/>
              <a:t>bagaimana</a:t>
            </a:r>
            <a:r>
              <a:rPr lang="en-US" sz="1500" dirty="0" smtClean="0"/>
              <a:t> </a:t>
            </a:r>
            <a:r>
              <a:rPr lang="en-US" sz="1500" dirty="0" err="1" smtClean="0"/>
              <a:t>cara</a:t>
            </a:r>
            <a:r>
              <a:rPr lang="en-US" sz="1500" dirty="0" smtClean="0"/>
              <a:t> </a:t>
            </a:r>
            <a:r>
              <a:rPr lang="en-US" sz="1500" dirty="0" err="1" smtClean="0"/>
              <a:t>mereka</a:t>
            </a:r>
            <a:r>
              <a:rPr lang="en-US" sz="1500" dirty="0" smtClean="0"/>
              <a:t> </a:t>
            </a:r>
            <a:r>
              <a:rPr lang="en-US" sz="1500" dirty="0" err="1" smtClean="0"/>
              <a:t>melakukan</a:t>
            </a:r>
            <a:r>
              <a:rPr lang="en-US" sz="1500" dirty="0" smtClean="0"/>
              <a:t> </a:t>
            </a:r>
            <a:r>
              <a:rPr lang="en-US" sz="1500" dirty="0" err="1" smtClean="0"/>
              <a:t>setiap</a:t>
            </a:r>
            <a:r>
              <a:rPr lang="en-US" sz="1500" dirty="0" smtClean="0"/>
              <a:t> task </a:t>
            </a:r>
            <a:r>
              <a:rPr lang="en-US" sz="1500" dirty="0" err="1" smtClean="0"/>
              <a:t>serta</a:t>
            </a:r>
            <a:r>
              <a:rPr lang="en-US" sz="1500" dirty="0" smtClean="0"/>
              <a:t> </a:t>
            </a:r>
            <a:r>
              <a:rPr lang="en-US" sz="1500" dirty="0" err="1" smtClean="0"/>
              <a:t>melihat</a:t>
            </a:r>
            <a:r>
              <a:rPr lang="en-US" sz="1500" dirty="0"/>
              <a:t> </a:t>
            </a:r>
            <a:r>
              <a:rPr lang="en-US" sz="1500" dirty="0" err="1" smtClean="0"/>
              <a:t>apa</a:t>
            </a:r>
            <a:r>
              <a:rPr lang="en-US" sz="1500" dirty="0" smtClean="0"/>
              <a:t> </a:t>
            </a:r>
            <a:r>
              <a:rPr lang="en-US" sz="1500" dirty="0" err="1" smtClean="0"/>
              <a:t>kesulitan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masalah</a:t>
            </a:r>
            <a:r>
              <a:rPr lang="en-US" sz="1500" dirty="0" smtClean="0"/>
              <a:t> </a:t>
            </a:r>
            <a:r>
              <a:rPr lang="en-US" sz="1500" dirty="0" err="1" smtClean="0"/>
              <a:t>mereka</a:t>
            </a:r>
            <a:r>
              <a:rPr lang="en-US" sz="1500" dirty="0" smtClean="0"/>
              <a:t>.</a:t>
            </a:r>
            <a:endParaRPr lang="en-US" sz="1500" dirty="0"/>
          </a:p>
          <a:p>
            <a:pPr algn="just">
              <a:spcBef>
                <a:spcPts val="0"/>
              </a:spcBef>
            </a:pPr>
            <a:r>
              <a:rPr lang="en-US" sz="1500" dirty="0" err="1" smtClean="0"/>
              <a:t>Merekam</a:t>
            </a:r>
            <a:r>
              <a:rPr lang="en-US" sz="1500" dirty="0" smtClean="0"/>
              <a:t> </a:t>
            </a:r>
            <a:r>
              <a:rPr lang="en-US" sz="1500" dirty="0" err="1" smtClean="0"/>
              <a:t>cara</a:t>
            </a:r>
            <a:r>
              <a:rPr lang="en-US" sz="1500" dirty="0" smtClean="0"/>
              <a:t> </a:t>
            </a:r>
            <a:r>
              <a:rPr lang="en-US" sz="1500" dirty="0" err="1" smtClean="0"/>
              <a:t>kerja</a:t>
            </a:r>
            <a:r>
              <a:rPr lang="en-US" sz="1500" dirty="0" smtClean="0"/>
              <a:t> </a:t>
            </a:r>
            <a:r>
              <a:rPr lang="en-US" sz="1500" dirty="0" err="1" smtClean="0"/>
              <a:t>pengguna</a:t>
            </a:r>
            <a:r>
              <a:rPr lang="en-US" sz="1500" dirty="0" smtClean="0"/>
              <a:t> </a:t>
            </a:r>
            <a:r>
              <a:rPr lang="en-US" sz="1500" dirty="0" err="1" smtClean="0"/>
              <a:t>dalam</a:t>
            </a:r>
            <a:r>
              <a:rPr lang="en-US" sz="1500" dirty="0" smtClean="0"/>
              <a:t> </a:t>
            </a:r>
            <a:r>
              <a:rPr lang="en-US" sz="1500" dirty="0" err="1" smtClean="0"/>
              <a:t>melakukan</a:t>
            </a:r>
            <a:r>
              <a:rPr lang="en-US" sz="1500" dirty="0" smtClean="0"/>
              <a:t> task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mempelajari</a:t>
            </a:r>
            <a:r>
              <a:rPr lang="en-US" sz="1500" dirty="0" smtClean="0"/>
              <a:t> </a:t>
            </a:r>
            <a:r>
              <a:rPr lang="en-US" sz="1500" dirty="0" err="1" smtClean="0"/>
              <a:t>masalah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kesulitannya</a:t>
            </a:r>
            <a:r>
              <a:rPr lang="en-US" sz="1500" dirty="0" smtClean="0"/>
              <a:t>.</a:t>
            </a:r>
            <a:endParaRPr lang="en-US" sz="1500" dirty="0"/>
          </a:p>
          <a:p>
            <a:pPr algn="just">
              <a:spcBef>
                <a:spcPts val="0"/>
              </a:spcBef>
            </a:pPr>
            <a:r>
              <a:rPr lang="en-US" sz="1500" dirty="0" err="1" smtClean="0"/>
              <a:t>Mempelajari</a:t>
            </a:r>
            <a:r>
              <a:rPr lang="en-US" sz="1500" dirty="0" smtClean="0"/>
              <a:t> </a:t>
            </a:r>
            <a:r>
              <a:rPr lang="en-US" sz="1500" dirty="0" err="1" smtClean="0"/>
              <a:t>bagaimana</a:t>
            </a:r>
            <a:r>
              <a:rPr lang="en-US" sz="1500" dirty="0" smtClean="0"/>
              <a:t> </a:t>
            </a:r>
            <a:r>
              <a:rPr lang="en-US" sz="1500" dirty="0" err="1" smtClean="0"/>
              <a:t>sebuah</a:t>
            </a:r>
            <a:r>
              <a:rPr lang="en-US" sz="1500" dirty="0" smtClean="0"/>
              <a:t> </a:t>
            </a:r>
            <a:r>
              <a:rPr lang="en-US" sz="1500" dirty="0" err="1" smtClean="0"/>
              <a:t>alur</a:t>
            </a:r>
            <a:r>
              <a:rPr lang="en-US" sz="1500" dirty="0" smtClean="0"/>
              <a:t> </a:t>
            </a:r>
            <a:r>
              <a:rPr lang="en-US" sz="1500" dirty="0" err="1" smtClean="0"/>
              <a:t>kerja</a:t>
            </a:r>
            <a:r>
              <a:rPr lang="en-US" sz="1500" dirty="0" smtClean="0"/>
              <a:t> </a:t>
            </a:r>
            <a:r>
              <a:rPr lang="en-US" sz="1500" dirty="0" err="1" smtClean="0"/>
              <a:t>dalam</a:t>
            </a:r>
            <a:r>
              <a:rPr lang="en-US" sz="1500" dirty="0" smtClean="0"/>
              <a:t> </a:t>
            </a:r>
            <a:r>
              <a:rPr lang="en-US" sz="1500" dirty="0" err="1" smtClean="0"/>
              <a:t>lingkungan</a:t>
            </a:r>
            <a:r>
              <a:rPr lang="en-US" sz="1500" dirty="0" smtClean="0"/>
              <a:t> </a:t>
            </a:r>
            <a:r>
              <a:rPr lang="en-US" sz="1500" dirty="0" err="1" smtClean="0"/>
              <a:t>dimana</a:t>
            </a:r>
            <a:r>
              <a:rPr lang="en-US" sz="1500" dirty="0" smtClean="0"/>
              <a:t> </a:t>
            </a:r>
            <a:r>
              <a:rPr lang="en-US" sz="1500" dirty="0" err="1" smtClean="0"/>
              <a:t>sistem</a:t>
            </a:r>
            <a:r>
              <a:rPr lang="en-US" sz="1500" dirty="0" smtClean="0"/>
              <a:t> </a:t>
            </a:r>
            <a:r>
              <a:rPr lang="en-US" sz="1500" dirty="0" err="1" smtClean="0"/>
              <a:t>akan</a:t>
            </a:r>
            <a:r>
              <a:rPr lang="en-US" sz="1500" dirty="0" smtClean="0"/>
              <a:t> </a:t>
            </a:r>
            <a:r>
              <a:rPr lang="en-US" sz="1500" dirty="0" err="1" smtClean="0"/>
              <a:t>diinstal</a:t>
            </a:r>
            <a:r>
              <a:rPr lang="en-US" sz="1500" dirty="0" smtClean="0"/>
              <a:t>.</a:t>
            </a:r>
            <a:endParaRPr lang="en-US" sz="1500" dirty="0"/>
          </a:p>
          <a:p>
            <a:pPr algn="just">
              <a:spcBef>
                <a:spcPts val="0"/>
              </a:spcBef>
            </a:pPr>
            <a:r>
              <a:rPr lang="id-ID" sz="1500" dirty="0"/>
              <a:t>Apakah pengguna berpikir keras ketika mereka melakukan sesuatu untuk mengungkap rincian yang tidak mungkin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id-ID" sz="1500" dirty="0" smtClean="0"/>
              <a:t>hal </a:t>
            </a:r>
            <a:r>
              <a:rPr lang="id-ID" sz="1500" dirty="0"/>
              <a:t>lain yang </a:t>
            </a:r>
            <a:r>
              <a:rPr lang="id-ID" sz="1500" dirty="0" smtClean="0"/>
              <a:t>dapat di</a:t>
            </a:r>
            <a:r>
              <a:rPr lang="en-US" sz="1500" dirty="0" err="1" smtClean="0"/>
              <a:t>lakukan</a:t>
            </a:r>
            <a:r>
              <a:rPr lang="en-US" sz="1500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en-US" sz="1500" dirty="0" err="1" smtClean="0"/>
              <a:t>Cobalah</a:t>
            </a:r>
            <a:r>
              <a:rPr lang="en-US" sz="1500" dirty="0" smtClean="0"/>
              <a:t> </a:t>
            </a:r>
            <a:r>
              <a:rPr lang="en-US" sz="1500" dirty="0" err="1" smtClean="0"/>
              <a:t>sendiri</a:t>
            </a:r>
            <a:r>
              <a:rPr lang="en-US" sz="1500" dirty="0" smtClean="0"/>
              <a:t> </a:t>
            </a:r>
            <a:r>
              <a:rPr lang="en-US" sz="1500" dirty="0" err="1" smtClean="0"/>
              <a:t>melakukan</a:t>
            </a:r>
            <a:r>
              <a:rPr lang="en-US" sz="1500" dirty="0" smtClean="0"/>
              <a:t> </a:t>
            </a:r>
            <a:r>
              <a:rPr lang="en-US" sz="1500" dirty="0" err="1" smtClean="0"/>
              <a:t>kegiatan</a:t>
            </a:r>
            <a:r>
              <a:rPr lang="en-US" sz="1500" dirty="0" smtClean="0"/>
              <a:t> </a:t>
            </a:r>
            <a:r>
              <a:rPr lang="en-US" sz="1500" dirty="0" err="1" smtClean="0"/>
              <a:t>pengguna</a:t>
            </a:r>
            <a:r>
              <a:rPr lang="en-US" sz="1500" dirty="0" smtClean="0"/>
              <a:t>. </a:t>
            </a:r>
          </a:p>
          <a:p>
            <a:pPr algn="just">
              <a:spcBef>
                <a:spcPts val="0"/>
              </a:spcBef>
            </a:pPr>
            <a:r>
              <a:rPr lang="en-US" sz="1500" dirty="0" err="1" smtClean="0"/>
              <a:t>Melakukan</a:t>
            </a:r>
            <a:r>
              <a:rPr lang="en-US" sz="1500" dirty="0" smtClean="0"/>
              <a:t> survey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kuesioner</a:t>
            </a:r>
            <a:r>
              <a:rPr lang="en-US" sz="1500" dirty="0" smtClean="0"/>
              <a:t> </a:t>
            </a:r>
            <a:r>
              <a:rPr lang="en-US" sz="1500" dirty="0" err="1" smtClean="0"/>
              <a:t>untuk</a:t>
            </a:r>
            <a:r>
              <a:rPr lang="en-US" sz="1500" dirty="0" smtClean="0"/>
              <a:t> </a:t>
            </a:r>
            <a:r>
              <a:rPr lang="en-US" sz="1500" dirty="0" err="1" smtClean="0"/>
              <a:t>mendapatkan</a:t>
            </a:r>
            <a:r>
              <a:rPr lang="en-US" sz="1500" dirty="0" smtClean="0"/>
              <a:t> </a:t>
            </a:r>
            <a:r>
              <a:rPr lang="en-US" sz="1500" dirty="0" err="1" smtClean="0"/>
              <a:t>sampel</a:t>
            </a:r>
            <a:r>
              <a:rPr lang="en-US" sz="1500" dirty="0" smtClean="0"/>
              <a:t> </a:t>
            </a:r>
            <a:r>
              <a:rPr lang="en-US" sz="1500" dirty="0" err="1" smtClean="0"/>
              <a:t>pengguna</a:t>
            </a:r>
            <a:r>
              <a:rPr lang="en-US" sz="1500" dirty="0" smtClean="0"/>
              <a:t>.</a:t>
            </a:r>
            <a:endParaRPr lang="en-US" sz="1500" dirty="0"/>
          </a:p>
          <a:p>
            <a:pPr algn="just">
              <a:spcBef>
                <a:spcPts val="0"/>
              </a:spcBef>
            </a:pPr>
            <a:r>
              <a:rPr lang="en-US" sz="1500" dirty="0" err="1" smtClean="0"/>
              <a:t>Buat</a:t>
            </a:r>
            <a:r>
              <a:rPr lang="en-US" sz="1500" dirty="0" smtClean="0"/>
              <a:t> </a:t>
            </a:r>
            <a:r>
              <a:rPr lang="en-US" sz="1500" dirty="0" err="1" smtClean="0"/>
              <a:t>sebuah</a:t>
            </a:r>
            <a:r>
              <a:rPr lang="en-US" sz="1500" dirty="0" smtClean="0"/>
              <a:t> tools/</a:t>
            </a:r>
            <a:r>
              <a:rPr lang="en-US" sz="1500" dirty="0" err="1" smtClean="0"/>
              <a:t>alat</a:t>
            </a:r>
            <a:r>
              <a:rPr lang="en-US" sz="1500" dirty="0" smtClean="0"/>
              <a:t> </a:t>
            </a:r>
            <a:r>
              <a:rPr lang="en-US" sz="1500" dirty="0" err="1" smtClean="0"/>
              <a:t>untuk</a:t>
            </a:r>
            <a:r>
              <a:rPr lang="en-US" sz="1500" dirty="0" smtClean="0"/>
              <a:t> </a:t>
            </a:r>
            <a:r>
              <a:rPr lang="en-US" sz="1500" dirty="0" err="1" smtClean="0"/>
              <a:t>dapat</a:t>
            </a:r>
            <a:r>
              <a:rPr lang="en-US" sz="1500" dirty="0" smtClean="0"/>
              <a:t> </a:t>
            </a:r>
            <a:r>
              <a:rPr lang="en-US" sz="1500" dirty="0" err="1" smtClean="0"/>
              <a:t>menggali</a:t>
            </a:r>
            <a:r>
              <a:rPr lang="en-US" sz="1500" dirty="0" smtClean="0"/>
              <a:t> </a:t>
            </a:r>
            <a:r>
              <a:rPr lang="en-US" sz="1500" dirty="0" err="1" smtClean="0"/>
              <a:t>perilaku</a:t>
            </a:r>
            <a:r>
              <a:rPr lang="en-US" sz="1500" dirty="0" smtClean="0"/>
              <a:t> user </a:t>
            </a:r>
            <a:r>
              <a:rPr lang="en-US" sz="1500" dirty="0" err="1" smtClean="0"/>
              <a:t>dalam</a:t>
            </a:r>
            <a:r>
              <a:rPr lang="en-US" sz="1500" dirty="0" smtClean="0"/>
              <a:t> </a:t>
            </a:r>
            <a:r>
              <a:rPr lang="en-US" sz="1500" dirty="0" err="1" smtClean="0"/>
              <a:t>mencapai</a:t>
            </a:r>
            <a:r>
              <a:rPr lang="en-US" sz="1500" dirty="0" smtClean="0"/>
              <a:t> </a:t>
            </a:r>
            <a:r>
              <a:rPr lang="en-US" sz="1500" dirty="0" err="1" smtClean="0"/>
              <a:t>tujuannya</a:t>
            </a:r>
            <a:r>
              <a:rPr lang="en-US" sz="1500" dirty="0" smtClean="0"/>
              <a:t>, </a:t>
            </a:r>
            <a:r>
              <a:rPr lang="en-US" sz="1500" dirty="0" err="1" smtClean="0"/>
              <a:t>kemudian</a:t>
            </a:r>
            <a:r>
              <a:rPr lang="en-US" sz="1500" dirty="0" smtClean="0"/>
              <a:t> </a:t>
            </a:r>
            <a:r>
              <a:rPr lang="en-US" sz="1500" dirty="0" err="1" smtClean="0"/>
              <a:t>ukur</a:t>
            </a:r>
            <a:r>
              <a:rPr lang="en-US" sz="1500" dirty="0" smtClean="0"/>
              <a:t> </a:t>
            </a:r>
            <a:r>
              <a:rPr lang="en-US" sz="1500" dirty="0" err="1" smtClean="0"/>
              <a:t>sampai</a:t>
            </a:r>
            <a:r>
              <a:rPr lang="en-US" sz="1500" dirty="0" smtClean="0"/>
              <a:t>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</a:t>
            </a:r>
            <a:r>
              <a:rPr lang="en-US" sz="1500" dirty="0" err="1" smtClean="0"/>
              <a:t>kebutuhannya</a:t>
            </a:r>
            <a:r>
              <a:rPr lang="en-US" sz="1500" dirty="0" smtClean="0"/>
              <a:t> </a:t>
            </a:r>
            <a:r>
              <a:rPr lang="en-US" sz="1500" dirty="0" err="1" smtClean="0"/>
              <a:t>tercapai</a:t>
            </a:r>
            <a:r>
              <a:rPr lang="en-US" sz="1500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2295" y="1285946"/>
            <a:ext cx="8326438" cy="341468"/>
          </a:xfrm>
        </p:spPr>
        <p:txBody>
          <a:bodyPr/>
          <a:lstStyle/>
          <a:p>
            <a:r>
              <a:rPr lang="en-US" sz="2000" b="0" smtClean="0">
                <a:latin typeface="Verdana (Body)"/>
              </a:rPr>
              <a:t>Tahapan untuk dapat mendefinisikan Persona (User)</a:t>
            </a:r>
            <a:endParaRPr lang="en-US" sz="2000" b="0" dirty="0">
              <a:latin typeface="Verdana (Body)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8345ABEB-8819-4EC9-8039-1829AE021741}" type="datetime1">
              <a:rPr lang="en-US" smtClean="0"/>
              <a:t>9/5/15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49"/>
            <a:ext cx="8326438" cy="4323011"/>
          </a:xfrm>
        </p:spPr>
        <p:txBody>
          <a:bodyPr/>
          <a:lstStyle/>
          <a:p>
            <a:pPr algn="just"/>
            <a:r>
              <a:rPr lang="en-US" sz="2000" dirty="0"/>
              <a:t>Understand how people interact with computers.</a:t>
            </a:r>
          </a:p>
          <a:p>
            <a:pPr algn="just"/>
            <a:r>
              <a:rPr lang="en-US" sz="2000" dirty="0"/>
              <a:t>Understand the human characteristics important in design.</a:t>
            </a:r>
          </a:p>
          <a:p>
            <a:pPr algn="just"/>
            <a:r>
              <a:rPr lang="en-US" sz="2000" dirty="0"/>
              <a:t>Identify the user’s level of knowledge and experience.</a:t>
            </a:r>
          </a:p>
          <a:p>
            <a:pPr algn="just"/>
            <a:r>
              <a:rPr lang="en-US" sz="2000" dirty="0"/>
              <a:t>Identify the characteristics of the user’s needs, tasks, and jobs.</a:t>
            </a:r>
          </a:p>
          <a:p>
            <a:pPr algn="just"/>
            <a:r>
              <a:rPr lang="en-US" sz="2000" dirty="0"/>
              <a:t>Identify the user’s psychological characteristics.</a:t>
            </a:r>
          </a:p>
          <a:p>
            <a:pPr algn="just"/>
            <a:r>
              <a:rPr lang="en-US" sz="2000" dirty="0"/>
              <a:t>Identify the user’s physical characteristics.</a:t>
            </a:r>
          </a:p>
          <a:p>
            <a:pPr algn="just"/>
            <a:r>
              <a:rPr lang="en-US" sz="2000" dirty="0"/>
              <a:t>Employ recommended methods for gaining understanding of users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latin typeface="Verdana (Body)"/>
              </a:rPr>
              <a:t>Step 1 : Know </a:t>
            </a:r>
            <a:r>
              <a:rPr lang="en-US" b="0" dirty="0" smtClean="0">
                <a:latin typeface="Verdana (Body)"/>
              </a:rPr>
              <a:t>your users and clients</a:t>
            </a:r>
            <a:endParaRPr lang="en-US" b="0" dirty="0">
              <a:latin typeface="Verdana (Body)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Adapun</a:t>
            </a:r>
            <a:r>
              <a:rPr lang="en-US" dirty="0" smtClean="0"/>
              <a:t> output </a:t>
            </a:r>
            <a:r>
              <a:rPr lang="en-US" dirty="0" err="1" smtClean="0"/>
              <a:t>dari</a:t>
            </a:r>
            <a:r>
              <a:rPr lang="en-US" dirty="0" smtClean="0"/>
              <a:t> step 1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smtClean="0"/>
              <a:t>Persona </a:t>
            </a:r>
            <a:r>
              <a:rPr lang="en-US" i="1" dirty="0" smtClean="0"/>
              <a:t>User</a:t>
            </a:r>
            <a:endParaRPr lang="en-US" i="1" dirty="0" smtClean="0"/>
          </a:p>
          <a:p>
            <a:r>
              <a:rPr lang="en-US" altLang="en-US" dirty="0" smtClean="0">
                <a:ea typeface="ＭＳ Ｐゴシック" charset="-128"/>
              </a:rPr>
              <a:t>Persona </a:t>
            </a:r>
            <a:r>
              <a:rPr lang="en-US" altLang="en-US" i="1" dirty="0" smtClean="0">
                <a:ea typeface="ＭＳ Ｐゴシック" charset="-128"/>
              </a:rPr>
              <a:t>User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dibuat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 err="1" smtClean="0">
                <a:ea typeface="ＭＳ Ｐゴシック" charset="-128"/>
              </a:rPr>
              <a:t>untuk</a:t>
            </a:r>
            <a:r>
              <a:rPr lang="en-US" altLang="en-US" dirty="0" smtClean="0">
                <a:ea typeface="ＭＳ Ｐゴシック" charset="-128"/>
              </a:rPr>
              <a:t> :</a:t>
            </a:r>
          </a:p>
          <a:p>
            <a:pPr lvl="1"/>
            <a:r>
              <a:rPr lang="en-US" altLang="en-US" dirty="0" smtClean="0">
                <a:ea typeface="ＭＳ Ｐゴシック" charset="-128"/>
              </a:rPr>
              <a:t>Help </a:t>
            </a:r>
            <a:r>
              <a:rPr lang="en-US" altLang="en-US" dirty="0">
                <a:ea typeface="ＭＳ Ｐゴシック" charset="-128"/>
              </a:rPr>
              <a:t>identify specific users and needs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Identify primary, secondary users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Helps choose the right individuals to design for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Step 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1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49"/>
            <a:ext cx="8326438" cy="4241125"/>
          </a:xfrm>
        </p:spPr>
        <p:txBody>
          <a:bodyPr/>
          <a:lstStyle/>
          <a:p>
            <a:pPr algn="just"/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:</a:t>
            </a:r>
          </a:p>
          <a:p>
            <a:pPr lvl="1" algn="just"/>
            <a:r>
              <a:rPr lang="en-US" sz="1600" dirty="0" err="1" smtClean="0"/>
              <a:t>Tujuan</a:t>
            </a:r>
            <a:r>
              <a:rPr lang="en-US" sz="1600" dirty="0" smtClean="0"/>
              <a:t> </a:t>
            </a:r>
            <a:r>
              <a:rPr lang="en-US" sz="1600" dirty="0" err="1" smtClean="0"/>
              <a:t>dibentuk</a:t>
            </a:r>
            <a:endParaRPr lang="en-US" sz="1600" dirty="0" smtClean="0"/>
          </a:p>
          <a:p>
            <a:pPr lvl="1" algn="just"/>
            <a:r>
              <a:rPr lang="en-US" sz="1600" dirty="0" err="1" smtClean="0"/>
              <a:t>Sebuah</a:t>
            </a:r>
            <a:r>
              <a:rPr lang="en-US" sz="1600" dirty="0" smtClean="0"/>
              <a:t> </a:t>
            </a:r>
            <a:r>
              <a:rPr lang="en-US" sz="1600" dirty="0" err="1" smtClean="0"/>
              <a:t>rencana</a:t>
            </a:r>
            <a:r>
              <a:rPr lang="en-US" sz="1600" dirty="0" smtClean="0"/>
              <a:t> </a:t>
            </a:r>
            <a:r>
              <a:rPr lang="en-US" sz="1600" dirty="0" err="1" smtClean="0"/>
              <a:t>eksekusi</a:t>
            </a:r>
            <a:r>
              <a:rPr lang="en-US" sz="1600" dirty="0" smtClean="0"/>
              <a:t> </a:t>
            </a:r>
            <a:r>
              <a:rPr lang="en-US" sz="1600" dirty="0" err="1" smtClean="0"/>
              <a:t>disusun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diimplementasikan</a:t>
            </a:r>
            <a:endParaRPr lang="en-US" sz="1600" dirty="0" smtClean="0"/>
          </a:p>
          <a:p>
            <a:pPr lvl="1" algn="just"/>
            <a:r>
              <a:rPr lang="en-US" sz="1600" dirty="0" err="1" smtClean="0"/>
              <a:t>Hasil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</a:t>
            </a:r>
            <a:r>
              <a:rPr lang="en-US" sz="1600" dirty="0" err="1" smtClean="0"/>
              <a:t>tindakan</a:t>
            </a:r>
            <a:r>
              <a:rPr lang="en-US" sz="1600" dirty="0" smtClean="0"/>
              <a:t> </a:t>
            </a:r>
            <a:r>
              <a:rPr lang="en-US" sz="1600" dirty="0" err="1" smtClean="0"/>
              <a:t>kemudian</a:t>
            </a:r>
            <a:r>
              <a:rPr lang="en-US" sz="1600" dirty="0" smtClean="0"/>
              <a:t> </a:t>
            </a:r>
            <a:r>
              <a:rPr lang="en-US" sz="1600" dirty="0" err="1" smtClean="0"/>
              <a:t>dievaluasi</a:t>
            </a:r>
            <a:endParaRPr lang="en-US" sz="1600" dirty="0" smtClean="0"/>
          </a:p>
          <a:p>
            <a:pPr algn="just"/>
            <a:r>
              <a:rPr lang="en-US" dirty="0" err="1" smtClean="0"/>
              <a:t>Mengapa</a:t>
            </a:r>
            <a:r>
              <a:rPr lang="en-US" dirty="0" smtClean="0"/>
              <a:t> orang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pPr lvl="1" algn="just"/>
            <a:r>
              <a:rPr lang="en-US" sz="1600" dirty="0" err="1" smtClean="0"/>
              <a:t>Terlalu</a:t>
            </a:r>
            <a:r>
              <a:rPr lang="en-US" sz="1600" dirty="0" smtClean="0"/>
              <a:t> </a:t>
            </a:r>
            <a:r>
              <a:rPr lang="en-US" sz="1600" dirty="0" err="1" smtClean="0"/>
              <a:t>banyak</a:t>
            </a:r>
            <a:r>
              <a:rPr lang="en-US" sz="1600" dirty="0" smtClean="0"/>
              <a:t> </a:t>
            </a:r>
            <a:r>
              <a:rPr lang="en-US" sz="1600" dirty="0" err="1" smtClean="0"/>
              <a:t>flesibilitas</a:t>
            </a:r>
            <a:endParaRPr lang="en-US" sz="1600" dirty="0" smtClean="0"/>
          </a:p>
          <a:p>
            <a:pPr lvl="1" algn="just"/>
            <a:r>
              <a:rPr lang="en-US" sz="1600" dirty="0" err="1" smtClean="0"/>
              <a:t>Menggunakan</a:t>
            </a:r>
            <a:r>
              <a:rPr lang="en-US" sz="1600" dirty="0" smtClean="0"/>
              <a:t> jargon</a:t>
            </a:r>
          </a:p>
          <a:p>
            <a:pPr lvl="1" algn="just"/>
            <a:r>
              <a:rPr lang="en-US" sz="1600" dirty="0" err="1" smtClean="0"/>
              <a:t>Desain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membingungkan</a:t>
            </a:r>
            <a:r>
              <a:rPr lang="en-US" sz="1600" dirty="0" smtClean="0"/>
              <a:t>/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jelas</a:t>
            </a:r>
            <a:endParaRPr lang="en-US" sz="1600" dirty="0" smtClean="0"/>
          </a:p>
          <a:p>
            <a:pPr lvl="1" algn="just"/>
            <a:r>
              <a:rPr lang="en-US" sz="1600" dirty="0" err="1" smtClean="0"/>
              <a:t>Perbedaan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terlalu</a:t>
            </a:r>
            <a:r>
              <a:rPr lang="en-US" sz="1600" dirty="0" smtClean="0"/>
              <a:t> </a:t>
            </a:r>
            <a:r>
              <a:rPr lang="en-US" sz="1600" dirty="0" err="1" smtClean="0"/>
              <a:t>halus</a:t>
            </a:r>
            <a:endParaRPr lang="en-US" sz="1600" dirty="0" smtClean="0"/>
          </a:p>
          <a:p>
            <a:pPr lvl="1" algn="just"/>
            <a:r>
              <a:rPr lang="id-ID" sz="1600" dirty="0"/>
              <a:t>Disparitas dalam strategi pemecahan masalah</a:t>
            </a:r>
            <a:r>
              <a:rPr lang="en-US" sz="1600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Verdana (Bold)"/>
              </a:rPr>
              <a:t>Understand how people interact with computers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282068"/>
          </a:xfrm>
        </p:spPr>
        <p:txBody>
          <a:bodyPr/>
          <a:lstStyle/>
          <a:p>
            <a:r>
              <a:rPr lang="id-ID" dirty="0"/>
              <a:t>Respon psikologis yang khas untuk desain </a:t>
            </a:r>
            <a:r>
              <a:rPr lang="en-US" dirty="0" err="1" smtClean="0"/>
              <a:t>buruk</a:t>
            </a:r>
            <a:r>
              <a:rPr lang="en-US" dirty="0"/>
              <a:t> </a:t>
            </a:r>
            <a:r>
              <a:rPr lang="id-ID" dirty="0" smtClean="0"/>
              <a:t>adalah</a:t>
            </a:r>
            <a:r>
              <a:rPr lang="id-ID" dirty="0"/>
              <a:t>: </a:t>
            </a:r>
            <a:br>
              <a:rPr lang="id-ID" dirty="0"/>
            </a:br>
            <a:r>
              <a:rPr lang="id-ID" sz="1800" dirty="0">
                <a:solidFill>
                  <a:srgbClr val="FF0000"/>
                </a:solidFill>
                <a:latin typeface="Perpetua Titling MT" panose="02020502060505020804" pitchFamily="18" charset="0"/>
              </a:rPr>
              <a:t>Kebingungan</a:t>
            </a:r>
            <a:r>
              <a:rPr lang="id-ID" sz="1800" dirty="0">
                <a:latin typeface="Perpetua Titling MT" panose="02020502060505020804" pitchFamily="18" charset="0"/>
              </a:rPr>
              <a:t>, </a:t>
            </a:r>
            <a:r>
              <a:rPr lang="id-ID" sz="1800" dirty="0">
                <a:solidFill>
                  <a:srgbClr val="FF0000"/>
                </a:solidFill>
                <a:latin typeface="Perpetua Titling MT" panose="02020502060505020804" pitchFamily="18" charset="0"/>
              </a:rPr>
              <a:t>Annoyance</a:t>
            </a:r>
            <a:r>
              <a:rPr lang="id-ID" sz="1800" dirty="0">
                <a:latin typeface="Perpetua Titling MT" panose="02020502060505020804" pitchFamily="18" charset="0"/>
              </a:rPr>
              <a:t>, </a:t>
            </a:r>
            <a:r>
              <a:rPr lang="id-ID" sz="1800" dirty="0">
                <a:solidFill>
                  <a:srgbClr val="FF0000"/>
                </a:solidFill>
                <a:latin typeface="Perpetua Titling MT" panose="02020502060505020804" pitchFamily="18" charset="0"/>
              </a:rPr>
              <a:t>Frustrasi</a:t>
            </a:r>
            <a:r>
              <a:rPr lang="id-ID" sz="1800" dirty="0">
                <a:latin typeface="Perpetua Titling MT" panose="02020502060505020804" pitchFamily="18" charset="0"/>
              </a:rPr>
              <a:t>, </a:t>
            </a:r>
            <a:r>
              <a:rPr lang="id-ID" sz="1800" dirty="0">
                <a:solidFill>
                  <a:srgbClr val="FF0000"/>
                </a:solidFill>
                <a:latin typeface="Perpetua Titling MT" panose="02020502060505020804" pitchFamily="18" charset="0"/>
              </a:rPr>
              <a:t>Panic</a:t>
            </a:r>
            <a:r>
              <a:rPr lang="id-ID" sz="1800" dirty="0">
                <a:latin typeface="Perpetua Titling MT" panose="02020502060505020804" pitchFamily="18" charset="0"/>
              </a:rPr>
              <a:t> </a:t>
            </a:r>
            <a:r>
              <a:rPr lang="id-ID" sz="1800" dirty="0">
                <a:solidFill>
                  <a:srgbClr val="FF0000"/>
                </a:solidFill>
                <a:latin typeface="Perpetua Titling MT" panose="02020502060505020804" pitchFamily="18" charset="0"/>
              </a:rPr>
              <a:t>/ stres</a:t>
            </a:r>
            <a:r>
              <a:rPr lang="id-ID" sz="1800" dirty="0">
                <a:latin typeface="Perpetua Titling MT" panose="02020502060505020804" pitchFamily="18" charset="0"/>
              </a:rPr>
              <a:t>, </a:t>
            </a:r>
            <a:r>
              <a:rPr lang="id-ID" sz="1800" dirty="0">
                <a:solidFill>
                  <a:srgbClr val="FF0000"/>
                </a:solidFill>
                <a:latin typeface="Perpetua Titling MT" panose="02020502060505020804" pitchFamily="18" charset="0"/>
              </a:rPr>
              <a:t>Kebosanan</a:t>
            </a:r>
            <a:r>
              <a:rPr lang="id-ID" sz="1800" dirty="0">
                <a:latin typeface="Perpetua Titling MT" panose="02020502060505020804" pitchFamily="18" charset="0"/>
              </a:rPr>
              <a:t>. </a:t>
            </a:r>
            <a:endParaRPr lang="en-US" sz="1800" dirty="0" smtClean="0">
              <a:latin typeface="Perpetua Titling MT" panose="02020502060505020804" pitchFamily="18" charset="0"/>
            </a:endParaRPr>
          </a:p>
          <a:p>
            <a:r>
              <a:rPr lang="en-US" dirty="0" err="1" smtClean="0">
                <a:latin typeface="Verdana (Bold)"/>
              </a:rPr>
              <a:t>Kemudian</a:t>
            </a:r>
            <a:r>
              <a:rPr lang="en-US" dirty="0" smtClean="0">
                <a:latin typeface="Verdana (Bold)"/>
              </a:rPr>
              <a:t> </a:t>
            </a:r>
            <a:r>
              <a:rPr lang="en-US" dirty="0" err="1" smtClean="0">
                <a:latin typeface="Verdana (Bold)"/>
              </a:rPr>
              <a:t>akan</a:t>
            </a:r>
            <a:r>
              <a:rPr lang="en-US" dirty="0" smtClean="0">
                <a:latin typeface="Verdana (Bold)"/>
              </a:rPr>
              <a:t> </a:t>
            </a:r>
            <a:r>
              <a:rPr lang="en-US" dirty="0" err="1" smtClean="0">
                <a:latin typeface="Verdana (Bold)"/>
              </a:rPr>
              <a:t>diikuti</a:t>
            </a:r>
            <a:r>
              <a:rPr lang="en-US" dirty="0" smtClean="0">
                <a:latin typeface="Verdana (Bold)"/>
              </a:rPr>
              <a:t> </a:t>
            </a:r>
            <a:r>
              <a:rPr lang="en-US" dirty="0" err="1" smtClean="0">
                <a:latin typeface="Verdana (Bold)"/>
              </a:rPr>
              <a:t>dengan</a:t>
            </a:r>
            <a:r>
              <a:rPr lang="en-US" dirty="0" smtClean="0">
                <a:latin typeface="Verdana (Bold)"/>
              </a:rPr>
              <a:t> </a:t>
            </a:r>
            <a:r>
              <a:rPr lang="en-US" dirty="0" err="1" smtClean="0">
                <a:latin typeface="Verdana (Bold)"/>
              </a:rPr>
              <a:t>reaksi</a:t>
            </a:r>
            <a:r>
              <a:rPr lang="en-US" dirty="0" smtClean="0">
                <a:latin typeface="Verdana (Bold)"/>
              </a:rPr>
              <a:t> </a:t>
            </a:r>
            <a:r>
              <a:rPr lang="en-US" dirty="0" err="1" smtClean="0">
                <a:latin typeface="Verdana (Bold)"/>
              </a:rPr>
              <a:t>fisik</a:t>
            </a:r>
            <a:r>
              <a:rPr lang="en-US" dirty="0" smtClean="0">
                <a:latin typeface="Verdana (Bold)"/>
              </a:rPr>
              <a:t> :</a:t>
            </a:r>
          </a:p>
          <a:p>
            <a:pPr lvl="1"/>
            <a:r>
              <a:rPr lang="id-ID" sz="1600" dirty="0"/>
              <a:t>Pengabaian sistem. </a:t>
            </a:r>
            <a:endParaRPr lang="en-US" sz="1600" dirty="0" smtClean="0"/>
          </a:p>
          <a:p>
            <a:pPr lvl="1"/>
            <a:r>
              <a:rPr lang="id-ID" sz="1600" dirty="0" smtClean="0"/>
              <a:t>Penggunaan </a:t>
            </a:r>
            <a:r>
              <a:rPr lang="id-ID" sz="1600" dirty="0"/>
              <a:t>sebagian dari sistem. </a:t>
            </a:r>
            <a:endParaRPr lang="en-US" sz="1600" dirty="0" smtClean="0"/>
          </a:p>
          <a:p>
            <a:pPr lvl="1"/>
            <a:r>
              <a:rPr lang="id-ID" sz="1600" dirty="0" smtClean="0"/>
              <a:t>Penggunaan </a:t>
            </a:r>
            <a:r>
              <a:rPr lang="id-ID" sz="1600" dirty="0"/>
              <a:t>langsung dari sistem. </a:t>
            </a:r>
            <a:endParaRPr lang="en-US" sz="1600" dirty="0" smtClean="0"/>
          </a:p>
          <a:p>
            <a:pPr lvl="1"/>
            <a:r>
              <a:rPr lang="id-ID" sz="1600" dirty="0" smtClean="0"/>
              <a:t>Modifikasi </a:t>
            </a:r>
            <a:r>
              <a:rPr lang="id-ID" sz="1600" dirty="0"/>
              <a:t>tugas. </a:t>
            </a:r>
            <a:endParaRPr lang="en-US" sz="1600" dirty="0" smtClean="0"/>
          </a:p>
          <a:p>
            <a:pPr lvl="1"/>
            <a:r>
              <a:rPr lang="id-ID" sz="1600" dirty="0" smtClean="0"/>
              <a:t>Aktivitas </a:t>
            </a:r>
            <a:r>
              <a:rPr lang="id-ID" sz="1600" dirty="0"/>
              <a:t>kompensasi. </a:t>
            </a:r>
            <a:endParaRPr lang="en-US" sz="1600" dirty="0" smtClean="0"/>
          </a:p>
          <a:p>
            <a:pPr lvl="1"/>
            <a:r>
              <a:rPr lang="id-ID" sz="1600" dirty="0" smtClean="0"/>
              <a:t>Penyalahgunaan </a:t>
            </a:r>
            <a:r>
              <a:rPr lang="id-ID" sz="1600" dirty="0"/>
              <a:t>sistem. </a:t>
            </a:r>
            <a:endParaRPr lang="en-US" sz="1600" dirty="0" smtClean="0"/>
          </a:p>
          <a:p>
            <a:pPr lvl="1"/>
            <a:r>
              <a:rPr lang="id-ID" sz="1600" dirty="0" smtClean="0"/>
              <a:t>Pemrograman </a:t>
            </a:r>
            <a:r>
              <a:rPr lang="id-ID" sz="1600" dirty="0"/>
              <a:t>langsung</a:t>
            </a:r>
            <a:r>
              <a:rPr lang="en-US" sz="1600" dirty="0" smtClean="0">
                <a:latin typeface="Verdana (Bold)"/>
              </a:rPr>
              <a:t> </a:t>
            </a:r>
            <a:endParaRPr lang="en-US" sz="1600" dirty="0">
              <a:latin typeface="Verdana (Bold)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latin typeface="Verdana (Bold)"/>
              </a:rPr>
              <a:t>Understand the human characteristics important in </a:t>
            </a:r>
            <a:r>
              <a:rPr lang="en-US" sz="2400" b="0" dirty="0" smtClean="0">
                <a:latin typeface="Verdana (Bold)"/>
              </a:rPr>
              <a:t>design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 numCol="2"/>
          <a:lstStyle/>
          <a:p>
            <a:pPr>
              <a:spcBef>
                <a:spcPts val="0"/>
              </a:spcBef>
            </a:pPr>
            <a:r>
              <a:rPr lang="en-US" sz="2000" dirty="0"/>
              <a:t>Perception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Memory : Short term memory (STM) </a:t>
            </a:r>
            <a:r>
              <a:rPr lang="en-US" sz="2000" dirty="0" err="1" smtClean="0"/>
              <a:t>dan</a:t>
            </a:r>
            <a:r>
              <a:rPr lang="en-US" sz="2000" dirty="0" smtClean="0"/>
              <a:t> Long term memory (LTM)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Sensory storage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Visual Acuity</a:t>
            </a:r>
          </a:p>
          <a:p>
            <a:pPr>
              <a:spcBef>
                <a:spcPts val="0"/>
              </a:spcBef>
            </a:pPr>
            <a:r>
              <a:rPr lang="en-US" sz="2000" dirty="0" err="1"/>
              <a:t>Foveal</a:t>
            </a:r>
            <a:r>
              <a:rPr lang="en-US" sz="2000" dirty="0"/>
              <a:t> and Peripheral Vision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Information Process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Mental Models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Movement Control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Learning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Skill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Performance Load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Individual Differences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0" dirty="0">
                <a:latin typeface="Verdana (Bold)"/>
              </a:rPr>
              <a:t>Understand the human characteristics important in design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sz="1800" dirty="0"/>
          </a:p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/>
              <a:t>penentu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interaktif</a:t>
            </a:r>
            <a:endParaRPr lang="en-US" dirty="0" smtClean="0"/>
          </a:p>
          <a:p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orang </a:t>
            </a:r>
            <a:r>
              <a:rPr lang="en-US" dirty="0" err="1"/>
              <a:t>berpikir</a:t>
            </a:r>
            <a:r>
              <a:rPr lang="en-US" dirty="0"/>
              <a:t>,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berkomunikasi</a:t>
            </a:r>
            <a:endParaRPr lang="en-US" dirty="0" smtClean="0"/>
          </a:p>
          <a:p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dianalogikan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model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336417"/>
            <a:ext cx="8326438" cy="852147"/>
          </a:xfrm>
        </p:spPr>
        <p:txBody>
          <a:bodyPr/>
          <a:lstStyle/>
          <a:p>
            <a:r>
              <a:rPr lang="en-US" b="0" dirty="0">
                <a:latin typeface="Verdana (Bold)"/>
              </a:rPr>
              <a:t>Understand the human characteristics important in </a:t>
            </a:r>
            <a:r>
              <a:rPr lang="en-US" b="0" dirty="0" smtClean="0">
                <a:latin typeface="Verdana (Bold)"/>
              </a:rPr>
              <a:t>design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8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3177430"/>
            <a:ext cx="4011368" cy="3456732"/>
          </a:xfrm>
        </p:spPr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en-US" sz="1800" b="1" dirty="0"/>
              <a:t>Perceptual System (Read – scan)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1800" b="1" dirty="0"/>
              <a:t>Cognitive System (Think)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1800" b="1" dirty="0"/>
              <a:t>Motor System (Response)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4789890-C9BD-4A51-9565-AB0C8E03FE54}" type="datetime1">
              <a:rPr lang="en-US" smtClean="0"/>
              <a:t>9/5/15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726161"/>
            <a:ext cx="4012003" cy="641239"/>
          </a:xfrm>
        </p:spPr>
        <p:txBody>
          <a:bodyPr/>
          <a:lstStyle/>
          <a:p>
            <a:r>
              <a:rPr lang="en-US" dirty="0"/>
              <a:t>3 Phase Human Information Processing System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 descr="H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07" y="1233509"/>
            <a:ext cx="4841393" cy="507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789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aef278ee1cee0baed2218bd40bde239eef692"/>
</p:tagLst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7114</TotalTime>
  <Words>1006</Words>
  <Application>Microsoft Macintosh PowerPoint</Application>
  <PresentationFormat>On-screen Show (4:3)</PresentationFormat>
  <Paragraphs>235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Brush Script Std</vt:lpstr>
      <vt:lpstr>Calibri</vt:lpstr>
      <vt:lpstr>Lucida Grande</vt:lpstr>
      <vt:lpstr>ＭＳ Ｐゴシック</vt:lpstr>
      <vt:lpstr>Perpetua Titling MT</vt:lpstr>
      <vt:lpstr>Tahoma</vt:lpstr>
      <vt:lpstr>Verdana</vt:lpstr>
      <vt:lpstr>Verdana (Body)</vt:lpstr>
      <vt:lpstr>Verdana (Bold)</vt:lpstr>
      <vt:lpstr>Arial</vt:lpstr>
      <vt:lpstr>Wingdings</vt:lpstr>
      <vt:lpstr>template_informatika_slide</vt:lpstr>
      <vt:lpstr>CSG2C3/ Interaksi Manusia dan Komputer (IMK)</vt:lpstr>
      <vt:lpstr>Tujuan </vt:lpstr>
      <vt:lpstr>Step 1 : Know your users and clients</vt:lpstr>
      <vt:lpstr>Output Step 1</vt:lpstr>
      <vt:lpstr>Understand how people interact with computers</vt:lpstr>
      <vt:lpstr>Understand the human characteristics important in design</vt:lpstr>
      <vt:lpstr>Understand the human characteristics important in design</vt:lpstr>
      <vt:lpstr>Understand the human characteristics important in design </vt:lpstr>
      <vt:lpstr>3 Phase Human Information Processing System</vt:lpstr>
      <vt:lpstr>Perceptual System</vt:lpstr>
      <vt:lpstr>Perceptual Process</vt:lpstr>
      <vt:lpstr>Cognitive System</vt:lpstr>
      <vt:lpstr>Motor System</vt:lpstr>
      <vt:lpstr>Human Considerations in the Design of Business Systems</vt:lpstr>
      <vt:lpstr>Identify the user’s level of knowledge and experience</vt:lpstr>
      <vt:lpstr>Identify the characteristics of the user’s needs, tasks, and jobs</vt:lpstr>
      <vt:lpstr>Identify the user’s psychological characteristics</vt:lpstr>
      <vt:lpstr>Identify the user’s physical characteristics</vt:lpstr>
      <vt:lpstr>An Example Persona : Marjorie Bannet</vt:lpstr>
      <vt:lpstr>An Example: Marjorie Bannet</vt:lpstr>
      <vt:lpstr>An Example: Marjorie Bannet</vt:lpstr>
      <vt:lpstr>Tahapan untuk dapat mendefinisikan Persona (User)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mirakania</cp:lastModifiedBy>
  <cp:revision>208</cp:revision>
  <dcterms:created xsi:type="dcterms:W3CDTF">2012-11-14T18:53:32Z</dcterms:created>
  <dcterms:modified xsi:type="dcterms:W3CDTF">2015-09-05T12:44:38Z</dcterms:modified>
</cp:coreProperties>
</file>