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92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5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0FFCF7-2676-487C-AB0A-BA13D9406A16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D20B-29D1-4A94-8DFA-5029E2283D51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9DA2-5BAF-41EE-9B3E-B38F5EDC1746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8D84-35CD-4233-8D40-0051C696B2E1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66-BE80-4C2F-88A5-F221BE3C9E6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040DDF-2641-4BF0-A37E-252A016AE2A3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Experience Design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DAS - MKS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1624" y="3994981"/>
            <a:ext cx="4421875" cy="138499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Karakteristik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Antarmuka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Graphis</a:t>
            </a:r>
            <a:r>
              <a:rPr lang="en-US" sz="2800" b="1" dirty="0" smtClean="0"/>
              <a:t> UI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Web 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32645857"/>
              </p:ext>
            </p:extLst>
          </p:nvPr>
        </p:nvGraphicFramePr>
        <p:xfrm>
          <a:off x="228647" y="1868474"/>
          <a:ext cx="8587806" cy="4312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562"/>
                <a:gridCol w="4005396"/>
                <a:gridCol w="3036848"/>
              </a:tblGrid>
              <a:tr h="2674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STYLE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924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Command Line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Powerfull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Flexible, Appeals to expert user, Conserves screen space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Commands must be memorized, requires big learning effort, intolerant of typing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errors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09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Menu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Selection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Utilizes recognition memory, reduces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interaction complexity, aids decision making process, minimize typing, aids casual users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Consumes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screen space, may create complex menu hierarchies, may slow knowledgeable users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924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Fill in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Familiar format, simplifies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information entry, requires minimal training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Consumes screen space,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requires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carefull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efficient design, does not prevent typing errors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374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Direct Manipulation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Faster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Learning, easier remembering, exploits visual/spatial cues, easy error recovery, provides context, immediate feedback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Greater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design complexity, window manipulation requirements, requires icon recognition, inefficient for touch typist, increased chance for screen clutter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74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Anthropomorphic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Natural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Difficult to implement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47" y="1227235"/>
            <a:ext cx="8326438" cy="641239"/>
          </a:xfrm>
        </p:spPr>
        <p:txBody>
          <a:bodyPr/>
          <a:lstStyle/>
          <a:p>
            <a:r>
              <a:rPr lang="en-US" dirty="0">
                <a:latin typeface="Verdana (Body)"/>
              </a:rPr>
              <a:t>Interaction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83300945"/>
              </p:ext>
            </p:extLst>
          </p:nvPr>
        </p:nvGraphicFramePr>
        <p:xfrm>
          <a:off x="4716700" y="1828801"/>
          <a:ext cx="3974863" cy="384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863"/>
              </a:tblGrid>
              <a:tr h="12282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KARAKTERISTIK 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SISTEM DIRECT MANIPULATION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000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Merupakan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potret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langsung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kehidupan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nyata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105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Object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action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selalu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terlihat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000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Rapid and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incremental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Action with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visible display of results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000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Incremental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action are easily reversible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Verdana (Body)"/>
              </a:rPr>
              <a:t>GUI VS WEB UI</a:t>
            </a:r>
            <a:endParaRPr lang="en-US" b="0" dirty="0">
              <a:latin typeface="Verdana 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 descr="D:\erda\IMK\i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27" y="2182504"/>
            <a:ext cx="3535862" cy="3467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89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97802397"/>
              </p:ext>
            </p:extLst>
          </p:nvPr>
        </p:nvGraphicFramePr>
        <p:xfrm>
          <a:off x="365125" y="2156346"/>
          <a:ext cx="832643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245"/>
                <a:gridCol w="3138985"/>
                <a:gridCol w="2932207"/>
              </a:tblGrid>
              <a:tr h="2242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STYLE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ADVANTAGES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DISADVANTAGES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Direct Manipulation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Faster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Learning, easier remembering, exploits visual/spatial cues, easy error recovery, provides context, immediate feedback, more attractive, easily augmented with text display, low typing req.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Greater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design complexity, window manipulation requirements, requires icon recognition, inefficient for touch typist, increased chance for screen clutter, note always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</a:rPr>
                        <a:t>familiat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, human comprehension limitation, may consume more screen space, hardware limitation.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 (Body)"/>
              </a:rPr>
              <a:t>Graphics User Interface (GUI)</a:t>
            </a:r>
            <a:endParaRPr lang="en-US" dirty="0">
              <a:latin typeface="Verdana 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dirty="0"/>
              <a:t>Sophisticated Visual Presentation</a:t>
            </a:r>
          </a:p>
          <a:p>
            <a:pPr lvl="0"/>
            <a:r>
              <a:rPr lang="en-US" dirty="0"/>
              <a:t>Pick and click interaction</a:t>
            </a:r>
          </a:p>
          <a:p>
            <a:pPr lvl="0"/>
            <a:r>
              <a:rPr lang="en-US" dirty="0"/>
              <a:t>A restricted set of interface solution</a:t>
            </a:r>
          </a:p>
          <a:p>
            <a:pPr lvl="0"/>
            <a:r>
              <a:rPr lang="en-US" dirty="0" smtClean="0"/>
              <a:t>Visualization</a:t>
            </a:r>
          </a:p>
          <a:p>
            <a:r>
              <a:rPr lang="en-US" dirty="0"/>
              <a:t>Object orientation</a:t>
            </a:r>
          </a:p>
          <a:p>
            <a:r>
              <a:rPr lang="en-US" dirty="0"/>
              <a:t>Extensive use of a person’s recognition memory</a:t>
            </a:r>
          </a:p>
          <a:p>
            <a:r>
              <a:rPr lang="en-US" dirty="0"/>
              <a:t>Concurrent performance of function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Verdana(Body)"/>
                <a:cs typeface="Aharoni" pitchFamily="2" charset="-79"/>
              </a:rPr>
              <a:t>Characteristics Of GUI</a:t>
            </a:r>
            <a:endParaRPr lang="en-US" dirty="0">
              <a:solidFill>
                <a:schemeClr val="tx1"/>
              </a:solidFill>
              <a:latin typeface="Verdana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49"/>
            <a:ext cx="4370013" cy="43093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/>
              <a:t>Hal yang paling </a:t>
            </a:r>
            <a:r>
              <a:rPr lang="en-US" sz="1800" dirty="0" err="1" smtClean="0"/>
              <a:t>mendasar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antarmuka</a:t>
            </a:r>
            <a:r>
              <a:rPr lang="en-US" sz="1800" dirty="0" smtClean="0"/>
              <a:t> Web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desain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navigasi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penyajian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informasi</a:t>
            </a:r>
            <a:r>
              <a:rPr lang="en-US" sz="1800" dirty="0" smtClean="0"/>
              <a:t>. </a:t>
            </a:r>
            <a:r>
              <a:rPr lang="en-US" sz="1800" dirty="0" err="1" smtClean="0"/>
              <a:t>Dalam</a:t>
            </a:r>
            <a:r>
              <a:rPr lang="en-US" sz="1800" dirty="0" smtClean="0"/>
              <a:t> Web yang paling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Konten</a:t>
            </a:r>
            <a:r>
              <a:rPr lang="en-US" sz="1800" dirty="0" smtClean="0"/>
              <a:t> </a:t>
            </a:r>
            <a:r>
              <a:rPr lang="en-US" sz="1800" dirty="0" err="1" smtClean="0"/>
              <a:t>bukan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Data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Web Page VS Web  Application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More user Control</a:t>
            </a: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 (Body)"/>
              </a:rPr>
              <a:t>Web User Interface</a:t>
            </a:r>
            <a:endParaRPr lang="en-US" dirty="0">
              <a:latin typeface="Verdana 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75" y="1657036"/>
            <a:ext cx="4025026" cy="40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42677" y="1835158"/>
            <a:ext cx="2891264" cy="641239"/>
          </a:xfrm>
        </p:spPr>
        <p:txBody>
          <a:bodyPr/>
          <a:lstStyle/>
          <a:p>
            <a:r>
              <a:rPr lang="en-US" sz="2400" dirty="0" smtClean="0">
                <a:latin typeface="Verdana (Body)"/>
              </a:rPr>
              <a:t>GUI VS WEB UI</a:t>
            </a:r>
            <a:endParaRPr lang="en-US" sz="2400" dirty="0">
              <a:latin typeface="Verdana 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178285"/>
            <a:ext cx="5334000" cy="52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21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3945" y="1336417"/>
            <a:ext cx="2877617" cy="1324896"/>
          </a:xfrm>
        </p:spPr>
        <p:txBody>
          <a:bodyPr/>
          <a:lstStyle/>
          <a:p>
            <a:r>
              <a:rPr lang="en-US" dirty="0">
                <a:latin typeface="Verdana (Body)"/>
              </a:rPr>
              <a:t>GUI VS WEB </a:t>
            </a:r>
            <a:r>
              <a:rPr lang="en-US" dirty="0" smtClean="0">
                <a:latin typeface="Verdana (Body)"/>
              </a:rPr>
              <a:t>UI (</a:t>
            </a:r>
            <a:r>
              <a:rPr lang="en-US" dirty="0" err="1" smtClean="0">
                <a:latin typeface="Verdana (Body)"/>
              </a:rPr>
              <a:t>cont</a:t>
            </a:r>
            <a:r>
              <a:rPr lang="en-US" dirty="0" smtClean="0">
                <a:latin typeface="Verdana (Body)"/>
              </a:rPr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25" y="1121252"/>
            <a:ext cx="5418968" cy="52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62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18163" y="1336417"/>
            <a:ext cx="3273400" cy="847225"/>
          </a:xfrm>
        </p:spPr>
        <p:txBody>
          <a:bodyPr/>
          <a:lstStyle/>
          <a:p>
            <a:r>
              <a:rPr lang="en-US" dirty="0">
                <a:latin typeface="Verdana (Body)"/>
              </a:rPr>
              <a:t>GUI VS WEB UI (</a:t>
            </a:r>
            <a:r>
              <a:rPr lang="en-US" dirty="0" err="1">
                <a:latin typeface="Verdana (Body)"/>
              </a:rPr>
              <a:t>cont</a:t>
            </a:r>
            <a:r>
              <a:rPr lang="en-US" dirty="0">
                <a:latin typeface="Verdana (Body)"/>
              </a:rPr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960" y="964196"/>
            <a:ext cx="4826893" cy="548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75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85187166"/>
              </p:ext>
            </p:extLst>
          </p:nvPr>
        </p:nvGraphicFramePr>
        <p:xfrm>
          <a:off x="407501" y="1977656"/>
          <a:ext cx="832644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10"/>
                <a:gridCol w="2081610"/>
                <a:gridCol w="2081610"/>
                <a:gridCol w="20816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Dimension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Web Application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Web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Page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 the middle of continuum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 Nature of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the relationship with the user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Users must use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the program,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Users must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identifiy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, themselves or login to be able to do anything,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The program must be reliable, and system failure will be immediately noticed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Work is remembered from earlier session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  system does not care who the user are, </a:t>
                      </a: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Login is required to simply give access to more information than would  be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received  anonymously,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System failure may not be noticed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Minimal information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such as a credit card number or address is remembered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Conversation style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style is formal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 style is casual , informal and generic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 style is polite but friendly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 Nature of the interaction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 Large amount of data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is entered, complex task are being performed, data is being  created, manipulated and permanently stored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No data is entered or changed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 small amount of data is entered and possibly stored,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Milestones, checkpoints, endpoints are expected and included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 Frequency of use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It is used daily,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it is used for long period (4-8 Hour), it is used  to help resolve emergencies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is used only occasionally, it is used for only few minutes at a time, it is used to find out about something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It is used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periodically or episodically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464976" cy="64123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Verdana (Bold)"/>
              </a:rPr>
              <a:t>The merging of graphical business systems and the web</a:t>
            </a:r>
            <a:r>
              <a:rPr lang="en-US" dirty="0">
                <a:solidFill>
                  <a:schemeClr val="tx1"/>
                </a:solidFill>
                <a:latin typeface="Rockwell Extra Bold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Rockwell Extra Bold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37609436"/>
              </p:ext>
            </p:extLst>
          </p:nvPr>
        </p:nvGraphicFramePr>
        <p:xfrm>
          <a:off x="389908" y="1832354"/>
          <a:ext cx="832644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10"/>
                <a:gridCol w="2081610"/>
                <a:gridCol w="2081610"/>
                <a:gridCol w="20816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Dimension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Web Application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Web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Page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In the middle of continuum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Perceived distance of the provider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It is viewed  as being local in origin, it is viewed as being controlled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locally by a data administrator, the response time is fast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origin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is unknown, the origin is viewed as originating somewhere else in the country or overseas, the response time is slow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origin cannot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 ascertained or doesn’t matter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Real Time interaction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Data is fed in real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time, the information is critical, a delay is life-threatening, long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reponses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exist but users remain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Time is irrelevant,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long response delay exist and cause users to exit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is near real time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How much help will users need?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Intense training programs and experience are needed to use and become experts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Every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visit is one time session, minimizing or eliminating  the need for help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A minimum amount of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experience, training or help material is needed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interaction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style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navigation is 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controled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controls are complex,  the syntax  is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obejct:Action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, there is little or no reversibility, drag and drop manipulation is expected, exit requires users  to log off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navigation is flexible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and simple, controls are simple, no object selection is required, action are easily reversed using the back button, no drag-drop manipulation exist, single clicking links are used to navigate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navigation is flexible, simple data collection exist,  user exits by closing web browser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Presentation style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Style is subdue and serious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style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is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colorfull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, graphic, possibly animated, the control are obvious and self explanatory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The style is cooler but attractive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Follow standards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Platform standard compliance exists,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the style resembles or matches GUI standard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Few Cross site standard are followed, only intra-site consistently exists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Some common pattern exists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68816" cy="64123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Verdana (Bold)"/>
              </a:rPr>
              <a:t>The merging of graphical business systems and the </a:t>
            </a:r>
            <a:r>
              <a:rPr lang="en-US" sz="2000" dirty="0" smtClean="0">
                <a:solidFill>
                  <a:schemeClr val="tx1"/>
                </a:solidFill>
                <a:latin typeface="Verdana (Bold)"/>
              </a:rPr>
              <a:t>web (Cont.)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82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2FA29EF-FA46-4A6A-A3B7-3520A1C8EAD5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908" y="1242602"/>
            <a:ext cx="8326438" cy="641239"/>
          </a:xfrm>
        </p:spPr>
        <p:txBody>
          <a:bodyPr/>
          <a:lstStyle/>
          <a:p>
            <a:r>
              <a:rPr lang="en-US" dirty="0"/>
              <a:t>Text Based VS GUI VS Web UI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95" y="1977656"/>
            <a:ext cx="32004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4047" y="3476009"/>
            <a:ext cx="344859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8163" y="1799609"/>
            <a:ext cx="344921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69295" y="4847609"/>
            <a:ext cx="1518812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Text Based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5119" y="2937690"/>
            <a:ext cx="1518812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3013" y="4985107"/>
            <a:ext cx="1518812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 UI</a:t>
            </a:r>
          </a:p>
        </p:txBody>
      </p:sp>
    </p:spTree>
    <p:extLst>
      <p:ext uri="{BB962C8B-B14F-4D97-AF65-F5344CB8AC3E}">
        <p14:creationId xmlns:p14="http://schemas.microsoft.com/office/powerpoint/2010/main" val="303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6/9/2015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tentunya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	Interaction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Framework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3070" y="2988188"/>
            <a:ext cx="4039737" cy="2279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output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				U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System				User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20621" y="3562066"/>
            <a:ext cx="600501" cy="31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75964" y="3562066"/>
            <a:ext cx="532263" cy="313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75964" y="4230806"/>
            <a:ext cx="532263" cy="354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920621" y="4312691"/>
            <a:ext cx="600501" cy="272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442050"/>
          </a:xfrm>
        </p:spPr>
        <p:txBody>
          <a:bodyPr/>
          <a:lstStyle/>
          <a:p>
            <a:pPr algn="just"/>
            <a:r>
              <a:rPr lang="en-US" sz="2000" dirty="0"/>
              <a:t>An interaction style is simply the method, or methods, by which the user and a computer system communicate with one </a:t>
            </a:r>
            <a:r>
              <a:rPr lang="en-US" sz="2000" dirty="0" smtClean="0"/>
              <a:t>another</a:t>
            </a:r>
          </a:p>
          <a:p>
            <a:pPr algn="just"/>
            <a:r>
              <a:rPr lang="en-US" sz="2000" dirty="0" smtClean="0"/>
              <a:t>Type of Interaction </a:t>
            </a:r>
            <a:r>
              <a:rPr lang="en-US" sz="2000" dirty="0"/>
              <a:t>Style : </a:t>
            </a:r>
            <a:endParaRPr lang="en-US" sz="2000" dirty="0" smtClean="0"/>
          </a:p>
          <a:p>
            <a:pPr lvl="1" algn="just"/>
            <a:r>
              <a:rPr lang="en-US" sz="1400" dirty="0" smtClean="0"/>
              <a:t>Command line</a:t>
            </a:r>
          </a:p>
          <a:p>
            <a:pPr lvl="1" algn="just"/>
            <a:r>
              <a:rPr lang="en-US" sz="1400" dirty="0" smtClean="0"/>
              <a:t>Menu-Based Interface</a:t>
            </a:r>
          </a:p>
          <a:p>
            <a:pPr lvl="1" algn="just"/>
            <a:r>
              <a:rPr lang="en-US" sz="1400" dirty="0" smtClean="0"/>
              <a:t>Form </a:t>
            </a:r>
            <a:r>
              <a:rPr lang="en-US" sz="1400" dirty="0"/>
              <a:t>Fill </a:t>
            </a:r>
            <a:r>
              <a:rPr lang="en-US" sz="1400" dirty="0" smtClean="0"/>
              <a:t>in</a:t>
            </a:r>
          </a:p>
          <a:p>
            <a:pPr lvl="1" algn="just"/>
            <a:r>
              <a:rPr lang="en-US" sz="1400" dirty="0" smtClean="0"/>
              <a:t>Direct Manipulation</a:t>
            </a:r>
          </a:p>
          <a:p>
            <a:pPr lvl="1" algn="just"/>
            <a:r>
              <a:rPr lang="en-US" sz="1400" dirty="0" smtClean="0"/>
              <a:t>Anthropomorphic/Metaphors</a:t>
            </a:r>
          </a:p>
          <a:p>
            <a:pPr lvl="1" algn="just"/>
            <a:r>
              <a:rPr lang="en-US" sz="1400" dirty="0" smtClean="0"/>
              <a:t>Web Navigation</a:t>
            </a:r>
          </a:p>
          <a:p>
            <a:pPr lvl="1" algn="just"/>
            <a:r>
              <a:rPr lang="en-US" sz="1400" dirty="0" smtClean="0"/>
              <a:t>3D Environment</a:t>
            </a:r>
          </a:p>
          <a:p>
            <a:pPr lvl="1" algn="just"/>
            <a:r>
              <a:rPr lang="en-US" sz="1400" dirty="0" err="1" smtClean="0"/>
              <a:t>Zoomable</a:t>
            </a:r>
            <a:r>
              <a:rPr lang="en-US" sz="1400" dirty="0" smtClean="0"/>
              <a:t> interface</a:t>
            </a:r>
          </a:p>
          <a:p>
            <a:pPr lvl="1" algn="just"/>
            <a:r>
              <a:rPr lang="en-US" sz="1400" dirty="0" smtClean="0"/>
              <a:t>Natural Language</a:t>
            </a:r>
          </a:p>
          <a:p>
            <a:pPr lvl="1" algn="just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 (Body)"/>
              </a:rPr>
              <a:t>Interaction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020852" y="2068407"/>
            <a:ext cx="7479007" cy="2113911"/>
          </a:xfrm>
        </p:spPr>
        <p:txBody>
          <a:bodyPr/>
          <a:lstStyle/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en-US" dirty="0"/>
              <a:t>Command </a:t>
            </a:r>
            <a:r>
              <a:rPr lang="en-US" dirty="0" smtClean="0"/>
              <a:t>line :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i="1" dirty="0"/>
              <a:t>interaction style</a:t>
            </a:r>
            <a:r>
              <a:rPr lang="en-US" sz="1400" dirty="0"/>
              <a:t> paling </a:t>
            </a:r>
            <a:r>
              <a:rPr lang="en-US" sz="1400" dirty="0" err="1"/>
              <a:t>awal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</a:t>
            </a:r>
            <a:r>
              <a:rPr lang="en-US" sz="1400" dirty="0" smtClean="0"/>
              <a:t>computer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 err="1" smtClean="0"/>
              <a:t>Powerfull</a:t>
            </a:r>
            <a:r>
              <a:rPr lang="en-US" sz="1400" dirty="0" smtClean="0"/>
              <a:t> </a:t>
            </a:r>
            <a:r>
              <a:rPr lang="en-US" sz="1400" dirty="0"/>
              <a:t>for Advanced </a:t>
            </a:r>
            <a:r>
              <a:rPr lang="en-US" sz="1400" dirty="0" smtClean="0"/>
              <a:t>user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 smtClean="0"/>
              <a:t>Complex Syntax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 smtClean="0"/>
              <a:t>“Low </a:t>
            </a:r>
            <a:r>
              <a:rPr lang="en-US" sz="1400" dirty="0"/>
              <a:t>error tolerant”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user </a:t>
            </a:r>
            <a:r>
              <a:rPr lang="en-US" sz="1400" dirty="0" err="1"/>
              <a:t>frustasi</a:t>
            </a:r>
            <a:r>
              <a:rPr lang="en-US" sz="1400" dirty="0"/>
              <a:t> </a:t>
            </a:r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endParaRPr lang="en-US" dirty="0"/>
          </a:p>
          <a:p>
            <a:pPr marL="0" lvl="1" indent="0">
              <a:spcBef>
                <a:spcPts val="1800"/>
              </a:spcBef>
              <a:buClrTx/>
              <a:buSzPct val="135000"/>
              <a:buNone/>
            </a:pPr>
            <a:endParaRPr lang="en-US" dirty="0" smtClean="0"/>
          </a:p>
          <a:p>
            <a:pPr marL="0" lvl="1" indent="0">
              <a:spcBef>
                <a:spcPts val="1800"/>
              </a:spcBef>
              <a:buClrTx/>
              <a:buSzPct val="135000"/>
              <a:buNone/>
            </a:pPr>
            <a:endParaRPr lang="en-US" dirty="0"/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endParaRPr lang="en-US" dirty="0"/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endParaRPr lang="en-US" dirty="0"/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72084"/>
            <a:ext cx="8326438" cy="641239"/>
          </a:xfrm>
        </p:spPr>
        <p:txBody>
          <a:bodyPr/>
          <a:lstStyle/>
          <a:p>
            <a:r>
              <a:rPr lang="en-US" dirty="0" smtClean="0">
                <a:latin typeface="Verdana (Body)"/>
              </a:rPr>
              <a:t>Interaction Style</a:t>
            </a:r>
            <a:endParaRPr lang="en-US" dirty="0">
              <a:latin typeface="Verdana 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 descr="D:\erda\IMK\db2uiCommandL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731" y="3537613"/>
            <a:ext cx="5046976" cy="2553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72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56804" y="2442680"/>
            <a:ext cx="2950646" cy="2784413"/>
          </a:xfrm>
        </p:spPr>
        <p:txBody>
          <a:bodyPr/>
          <a:lstStyle/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en-US" dirty="0"/>
              <a:t>Menu Selection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/>
              <a:t>Trend UI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di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macam</a:t>
            </a:r>
            <a:r>
              <a:rPr lang="en-US" sz="1400" dirty="0"/>
              <a:t> </a:t>
            </a:r>
            <a:r>
              <a:rPr lang="en-US" sz="1400" dirty="0" err="1"/>
              <a:t>Aplikasi</a:t>
            </a:r>
            <a:r>
              <a:rPr lang="en-US" sz="1400" dirty="0"/>
              <a:t>.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/>
              <a:t>Utilize a person with much stronger Recognition. 	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i="1" dirty="0"/>
              <a:t>infrequent user.</a:t>
            </a:r>
          </a:p>
          <a:p>
            <a:pPr marL="457200" lvl="2" indent="-346075" algn="just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sz="1400" dirty="0"/>
              <a:t>Label Menu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dimengerti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arti</a:t>
            </a:r>
            <a:r>
              <a:rPr lang="en-US" sz="1400" dirty="0"/>
              <a:t> yang </a:t>
            </a:r>
            <a:r>
              <a:rPr lang="en-US" sz="1400" dirty="0" err="1"/>
              <a:t>jelas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72084"/>
            <a:ext cx="8326438" cy="641239"/>
          </a:xfrm>
        </p:spPr>
        <p:txBody>
          <a:bodyPr/>
          <a:lstStyle/>
          <a:p>
            <a:r>
              <a:rPr lang="en-US" dirty="0">
                <a:latin typeface="Verdana (Body)"/>
              </a:rPr>
              <a:t>Interaction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AutoShape 2" descr="http://2.bp.blogspot.com/-mB1H8j7H8nQ/T6I-wD0BSqI/AAAAAAAACFA/9MAmvaeBZrQ/s1600/adobephotoshopcs603700x.jpg"/>
          <p:cNvSpPr>
            <a:spLocks noChangeAspect="1" noChangeArrowheads="1"/>
          </p:cNvSpPr>
          <p:nvPr/>
        </p:nvSpPr>
        <p:spPr bwMode="auto">
          <a:xfrm>
            <a:off x="5218894" y="4233056"/>
            <a:ext cx="51816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50" y="1899675"/>
            <a:ext cx="5876268" cy="44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61043" y="1927244"/>
            <a:ext cx="8326438" cy="4360030"/>
          </a:xfrm>
        </p:spPr>
        <p:txBody>
          <a:bodyPr/>
          <a:lstStyle/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en-US" dirty="0"/>
              <a:t>Form Fill </a:t>
            </a:r>
            <a:r>
              <a:rPr lang="en-US" dirty="0" smtClean="0"/>
              <a:t>in</a:t>
            </a:r>
          </a:p>
          <a:p>
            <a:pPr marL="574675" lvl="2" indent="-346075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endParaRPr lang="en-US" dirty="0"/>
          </a:p>
          <a:p>
            <a:pPr marL="574675" lvl="2" indent="-346075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i="1" dirty="0"/>
              <a:t>typing skill</a:t>
            </a:r>
            <a:r>
              <a:rPr lang="en-US" dirty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574675" lvl="2" indent="-346075">
              <a:spcBef>
                <a:spcPts val="0"/>
              </a:spcBef>
              <a:buClrTx/>
              <a:buSzPct val="135000"/>
              <a:buBlip>
                <a:blip r:embed="rId2"/>
              </a:buBlip>
            </a:pPr>
            <a:r>
              <a:rPr lang="en-US" dirty="0" smtClean="0"/>
              <a:t>Familiar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paper form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pPr marL="228600" lvl="2" indent="0">
              <a:spcBef>
                <a:spcPts val="0"/>
              </a:spcBef>
              <a:buClrTx/>
              <a:buSzPct val="1350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86005"/>
            <a:ext cx="8326438" cy="641239"/>
          </a:xfrm>
        </p:spPr>
        <p:txBody>
          <a:bodyPr/>
          <a:lstStyle/>
          <a:p>
            <a:r>
              <a:rPr lang="en-US" dirty="0">
                <a:latin typeface="Verdana (Body)"/>
              </a:rPr>
              <a:t>Interaction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93" y="3155363"/>
            <a:ext cx="5570560" cy="31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en-US" dirty="0"/>
              <a:t>Direct </a:t>
            </a:r>
            <a:r>
              <a:rPr lang="en-US" dirty="0" smtClean="0"/>
              <a:t>Manipulation</a:t>
            </a:r>
          </a:p>
          <a:p>
            <a:pPr lvl="1" algn="just"/>
            <a:r>
              <a:rPr lang="en-US" dirty="0" err="1"/>
              <a:t>Memungkinkan</a:t>
            </a:r>
            <a:r>
              <a:rPr lang="en-US" dirty="0"/>
              <a:t> User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langsung</a:t>
            </a:r>
            <a:r>
              <a:rPr lang="en-US" dirty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tampil</a:t>
            </a:r>
            <a:r>
              <a:rPr lang="en-US" dirty="0"/>
              <a:t> di </a:t>
            </a:r>
            <a:r>
              <a:rPr lang="en-US" dirty="0" err="1" smtClean="0"/>
              <a:t>layar</a:t>
            </a:r>
            <a:endParaRPr lang="en-US" dirty="0" smtClean="0"/>
          </a:p>
          <a:p>
            <a:pPr marL="411162" lvl="1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 (Body)"/>
              </a:rPr>
              <a:t>Interaction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24863" y="3131353"/>
            <a:ext cx="6564612" cy="2935581"/>
            <a:chOff x="533790" y="1054819"/>
            <a:chExt cx="8131084" cy="3483320"/>
          </a:xfrm>
        </p:grpSpPr>
        <p:pic>
          <p:nvPicPr>
            <p:cNvPr id="8" name="Picture 3" descr="D:\erda\IMK\pic1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380" y="2937939"/>
              <a:ext cx="2590800" cy="1600200"/>
            </a:xfrm>
            <a:prstGeom prst="rect">
              <a:avLst/>
            </a:prstGeom>
            <a:noFill/>
          </p:spPr>
        </p:pic>
        <p:pic>
          <p:nvPicPr>
            <p:cNvPr id="9" name="Picture 4" descr="D:\erda\IMK\windowslivewriteriphoneuiwpfcandothat-d501iphone-3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790" y="1054819"/>
              <a:ext cx="2743980" cy="1676400"/>
            </a:xfrm>
            <a:prstGeom prst="rect">
              <a:avLst/>
            </a:prstGeom>
            <a:noFill/>
          </p:spPr>
        </p:pic>
        <p:pic>
          <p:nvPicPr>
            <p:cNvPr id="10" name="Picture 5" descr="D:\erda\IMK\iphon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9600" y="1149975"/>
              <a:ext cx="4245274" cy="3352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889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>
                <a:latin typeface="Verdana(Body)"/>
                <a:cs typeface="Aharoni" pitchFamily="2" charset="-79"/>
              </a:rPr>
              <a:t>Anthropomorphic</a:t>
            </a:r>
          </a:p>
          <a:p>
            <a:pPr lvl="1"/>
            <a:r>
              <a:rPr lang="id-ID" sz="1600" dirty="0"/>
              <a:t>Sebuah antarmuka anthropomorphic mencoba untuk berinteraksi dengan orang-orang dengan cara yang sama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id-ID" sz="1600" dirty="0" smtClean="0"/>
              <a:t>orang-orang </a:t>
            </a:r>
            <a:r>
              <a:rPr lang="id-ID" sz="1600" dirty="0"/>
              <a:t>berinteraksi satu sama lain. Ini mencakup dialog bahasa alami lisan, gerakan tangan, ekspresi wajah dan gerakan mata</a:t>
            </a:r>
            <a:endParaRPr lang="en-US" sz="1600" dirty="0">
              <a:latin typeface="Verdana(Body)"/>
              <a:cs typeface="Aharoni" pitchFamily="2" charset="-79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6/9/2015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 (Body)"/>
              </a:rPr>
              <a:t>Interaction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418163" y="6451600"/>
            <a:ext cx="331577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05718" y="3652377"/>
            <a:ext cx="6836191" cy="2011444"/>
            <a:chOff x="762000" y="1524000"/>
            <a:chExt cx="7431314" cy="2590800"/>
          </a:xfrm>
        </p:grpSpPr>
        <p:pic>
          <p:nvPicPr>
            <p:cNvPr id="8" name="Picture 2" descr="D:\erda\IMK\commute_ux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1656443"/>
              <a:ext cx="3149600" cy="2362200"/>
            </a:xfrm>
            <a:prstGeom prst="rect">
              <a:avLst/>
            </a:prstGeom>
            <a:noFill/>
          </p:spPr>
        </p:pic>
        <p:pic>
          <p:nvPicPr>
            <p:cNvPr id="9" name="Picture 3" descr="D:\erda\IMK\090730_Microsoft_FAM03_610x44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11914" y="1524000"/>
              <a:ext cx="3581400" cy="25908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041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60629bf015211b195a3b6db49b5a3b1c87a82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10862</TotalTime>
  <Words>1168</Words>
  <Application>Microsoft Office PowerPoint</Application>
  <PresentationFormat>On-screen Show (4:3)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Aharoni</vt:lpstr>
      <vt:lpstr>Arial</vt:lpstr>
      <vt:lpstr>Brush Script Std</vt:lpstr>
      <vt:lpstr>Calibri</vt:lpstr>
      <vt:lpstr>Lucida Grande</vt:lpstr>
      <vt:lpstr>Rockwell Extra Bold</vt:lpstr>
      <vt:lpstr>Verdana</vt:lpstr>
      <vt:lpstr>Verdana (Body)</vt:lpstr>
      <vt:lpstr>Verdana (Bold)</vt:lpstr>
      <vt:lpstr>Verdana(Body)</vt:lpstr>
      <vt:lpstr>Wingdings</vt:lpstr>
      <vt:lpstr>template_informatika_slide</vt:lpstr>
      <vt:lpstr>User Experience Design</vt:lpstr>
      <vt:lpstr>Text Based VS GUI VS Web UI</vt:lpstr>
      <vt:lpstr>Interaction Framework</vt:lpstr>
      <vt:lpstr>Interaction Style</vt:lpstr>
      <vt:lpstr>Interaction Style</vt:lpstr>
      <vt:lpstr>Interaction Style</vt:lpstr>
      <vt:lpstr>Interaction Style</vt:lpstr>
      <vt:lpstr>Interaction Style</vt:lpstr>
      <vt:lpstr>Interaction Style</vt:lpstr>
      <vt:lpstr>Interaction Style</vt:lpstr>
      <vt:lpstr>GUI VS WEB UI</vt:lpstr>
      <vt:lpstr>Graphics User Interface (GUI)</vt:lpstr>
      <vt:lpstr>Characteristics Of GUI</vt:lpstr>
      <vt:lpstr>Web User Interface</vt:lpstr>
      <vt:lpstr>GUI VS WEB UI</vt:lpstr>
      <vt:lpstr>GUI VS WEB UI (cont)</vt:lpstr>
      <vt:lpstr>GUI VS WEB UI (cont)</vt:lpstr>
      <vt:lpstr>The merging of graphical business systems and the web </vt:lpstr>
      <vt:lpstr>The merging of graphical business systems and the web (Cont.)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Mira</cp:lastModifiedBy>
  <cp:revision>185</cp:revision>
  <dcterms:created xsi:type="dcterms:W3CDTF">2012-11-14T18:53:32Z</dcterms:created>
  <dcterms:modified xsi:type="dcterms:W3CDTF">2015-06-09T03:07:05Z</dcterms:modified>
</cp:coreProperties>
</file>