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wmf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handoutMasterIdLst>
    <p:handoutMasterId r:id="rId23"/>
  </p:handoutMasterIdLst>
  <p:sldIdLst>
    <p:sldId id="331" r:id="rId2"/>
    <p:sldId id="333" r:id="rId3"/>
    <p:sldId id="328" r:id="rId4"/>
    <p:sldId id="326" r:id="rId5"/>
    <p:sldId id="311" r:id="rId6"/>
    <p:sldId id="312" r:id="rId7"/>
    <p:sldId id="313" r:id="rId8"/>
    <p:sldId id="314" r:id="rId9"/>
    <p:sldId id="315" r:id="rId10"/>
    <p:sldId id="316" r:id="rId11"/>
    <p:sldId id="327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30" r:id="rId20"/>
    <p:sldId id="332" r:id="rId21"/>
  </p:sldIdLst>
  <p:sldSz cx="9144000" cy="6858000" type="screen4x3"/>
  <p:notesSz cx="6858000" cy="9144000"/>
  <p:custDataLst>
    <p:tags r:id="rId24"/>
  </p:custDataLst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/>
    <p:restoredTop sz="79412" autoAdjust="0"/>
  </p:normalViewPr>
  <p:slideViewPr>
    <p:cSldViewPr>
      <p:cViewPr varScale="1">
        <p:scale>
          <a:sx n="72" d="100"/>
          <a:sy n="72" d="100"/>
        </p:scale>
        <p:origin x="15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C1DD35-3699-44E3-ACD4-CC0922A6DAD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72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58E4AB-ECE1-4167-9EAA-7B84B68ACA1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22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842C2C-454B-4CC2-B2DC-CFD8F887F6C9}" type="slidenum">
              <a:rPr lang="id-ID" altLang="en-US"/>
              <a:pPr/>
              <a:t>14</a:t>
            </a:fld>
            <a:endParaRPr lang="id-ID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Dapat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membuka</a:t>
            </a:r>
            <a:r>
              <a:rPr lang="en-US" altLang="en-US" baseline="0" dirty="0" smtClean="0"/>
              <a:t> Video Gesture </a:t>
            </a:r>
            <a:r>
              <a:rPr lang="en-US" altLang="en-US" baseline="0" dirty="0" err="1" smtClean="0"/>
              <a:t>dan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Ketik</a:t>
            </a:r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23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FC8A3-4622-4C2A-8B56-CF2DD2DB9E37}" type="slidenum">
              <a:rPr lang="id-ID" altLang="en-US"/>
              <a:pPr/>
              <a:t>15</a:t>
            </a:fld>
            <a:endParaRPr lang="id-ID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050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FF0F49-5709-454A-A449-5AD0E6CF6546}" type="slidenum">
              <a:rPr lang="id-ID" altLang="en-US"/>
              <a:pPr/>
              <a:t>16</a:t>
            </a:fld>
            <a:endParaRPr lang="id-ID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d-ID" altLang="en-US" smtClean="0"/>
              <a:t>Keterbatasan layar menjadi salah satu kendala dalam mobile device untuk mengakses Internet.</a:t>
            </a:r>
          </a:p>
          <a:p>
            <a:pPr eaLnBrk="1" hangingPunct="1"/>
            <a:r>
              <a:rPr lang="id-ID" altLang="en-US" smtClean="0"/>
              <a:t>Lalu bagaimana menyesuaikan halaman website untuk dapat diakses melalui mobile device?</a:t>
            </a:r>
          </a:p>
        </p:txBody>
      </p:sp>
    </p:spTree>
    <p:extLst>
      <p:ext uri="{BB962C8B-B14F-4D97-AF65-F5344CB8AC3E}">
        <p14:creationId xmlns:p14="http://schemas.microsoft.com/office/powerpoint/2010/main" val="170178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C5E626-9DF7-4CE2-9072-65C2892B8BB4}" type="slidenum">
              <a:rPr lang="id-ID" altLang="en-US"/>
              <a:pPr/>
              <a:t>17</a:t>
            </a:fld>
            <a:endParaRPr lang="id-ID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d-ID" altLang="en-US" smtClean="0"/>
              <a:t>Sebuah halaman website agar sesuai untuk ditampilkan pada layar sebuah mobile device, perlu adanya re-design.</a:t>
            </a:r>
          </a:p>
          <a:p>
            <a:pPr eaLnBrk="1" hangingPunct="1"/>
            <a:r>
              <a:rPr lang="id-ID" altLang="en-US" smtClean="0"/>
              <a:t>Adakah website yang telah menyediakan auto-converting tampilan website menyesuaikan dengan perangkat mobile yang mengaksesnya?</a:t>
            </a:r>
          </a:p>
        </p:txBody>
      </p:sp>
    </p:spTree>
    <p:extLst>
      <p:ext uri="{BB962C8B-B14F-4D97-AF65-F5344CB8AC3E}">
        <p14:creationId xmlns:p14="http://schemas.microsoft.com/office/powerpoint/2010/main" val="155278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294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613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268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541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610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723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48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3AEA-4BB7-4702-AB2C-7242598B2B16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080" y="6452172"/>
            <a:ext cx="361550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F2A9-7083-4189-AA09-2CB48969C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0.png"/><Relationship Id="rId1" Type="http://schemas.microsoft.com/office/2007/relationships/media" Target="file://localhost/E:/-=%20Backup%20Data%20=-/-=%20Yanuar%20Documents%20=-/-=%5B%20DoKUMeN%20%5D=-/Dok%20Kerja/STT%20Telkom/Referensi%20Kuliah/IMK%202006/%5B%20Referensi%20%5D/Mobile%20Device/Dunlop.wmv" TargetMode="External"/><Relationship Id="rId2" Type="http://schemas.openxmlformats.org/officeDocument/2006/relationships/video" Target="file://localhost/E:/-=%20Backup%20Data%20=-/-=%20Yanuar%20Documents%20=-/-=%5B%20DoKUMeN%20%5D=-/Dok%20Kerja/STT%20Telkom/Referensi%20Kuliah/IMK%202006/%5B%20Referensi%20%5D/Mobile%20Device/Dunlop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11/15/15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3350983"/>
            <a:ext cx="4599295" cy="310854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</a:t>
            </a:r>
            <a:r>
              <a:rPr lang="en-US" sz="2800" dirty="0" smtClean="0"/>
              <a:t>PROCESS</a:t>
            </a:r>
          </a:p>
          <a:p>
            <a:pPr algn="just"/>
            <a:endParaRPr lang="en-US" sz="2800" b="1" dirty="0"/>
          </a:p>
          <a:p>
            <a:pPr>
              <a:lnSpc>
                <a:spcPct val="150000"/>
              </a:lnSpc>
            </a:pPr>
            <a:r>
              <a:rPr lang="id-ID" altLang="en-US" sz="2800" b="1" dirty="0" smtClean="0">
                <a:latin typeface="+mj-lt"/>
              </a:rPr>
              <a:t>Mobile Device User Interface</a:t>
            </a:r>
            <a:endParaRPr lang="en-US" sz="28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1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3200" smtClean="0"/>
              <a:t>Hal yang Diperhatikan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2855"/>
            <a:ext cx="8081963" cy="3909169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Gaya dialog yang memungkinkan penggunaan layar yang terbatas.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Konsistensi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Tampilan dan gaya dialog suatu aplikasi harus sama pada lintas platform maupun ketika ditampilkan pada perangkat mobile yang berbeda-beda.</a:t>
            </a:r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device harus dibekali dengan kemampuan metodologi I/O ketika menampilkan sebuah dokumen untuk menjaga konsistensi ketika ditampilkan pada mesin/komputer desktop dan mobile device itu sendiri.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BDF60-E325-42B7-AB08-58A8BC23AA27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FFEBDD-FA10-42B9-BA80-1E94904CAADF}" type="slidenum">
              <a:rPr lang="en-US" altLang="en-US" smtClean="0">
                <a:solidFill>
                  <a:schemeClr val="accent1"/>
                </a:solidFill>
              </a:rPr>
              <a:pPr/>
              <a:t>10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3200" smtClean="0"/>
              <a:t>Hal yang Diperhatikan (lanjutan)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30400"/>
            <a:ext cx="6348413" cy="4111625"/>
          </a:xfrm>
        </p:spPr>
        <p:txBody>
          <a:bodyPr/>
          <a:lstStyle/>
          <a:p>
            <a:r>
              <a:rPr lang="id-ID" altLang="en-US" smtClean="0"/>
              <a:t>Pencegahan kesalahan dengan error handling yang sederhana	</a:t>
            </a:r>
          </a:p>
          <a:p>
            <a:r>
              <a:rPr lang="id-ID" altLang="en-US" smtClean="0"/>
              <a:t>Efisiensi dan optimasi penggunaan memori internal</a:t>
            </a:r>
          </a:p>
          <a:p>
            <a:pPr lvl="1"/>
            <a:r>
              <a:rPr lang="id-ID" altLang="en-US" sz="1800" smtClean="0"/>
              <a:t>Aplikasi mobile device harus memiliki desain antarmuka yang menggunakan memori sangat kecil selama menjalankan berbagai tugas</a:t>
            </a:r>
          </a:p>
          <a:p>
            <a:r>
              <a:rPr lang="id-ID" altLang="en-US" smtClean="0"/>
              <a:t>Stabilitas koneksi jaringan dan pemanfaatan akses jaringan yang seminimal mungkin.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2433C-3DA4-45F5-BA7B-2F78899E535D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8DE77F-B62F-4C12-A027-FCAB8C3174EF}" type="slidenum">
              <a:rPr lang="en-US" altLang="en-US" smtClean="0">
                <a:solidFill>
                  <a:schemeClr val="accent1"/>
                </a:solidFill>
              </a:rPr>
              <a:pPr/>
              <a:t>11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800" smtClean="0"/>
              <a:t>Prinsip Desain Antarmuka Perangkat Mobile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13353" y="2235384"/>
            <a:ext cx="8081963" cy="421650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Desain konteks multiple dan dinamis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Memungkinkan user mengatur konfigurasi yang diinginkan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Memungkinkan pengoperasian dengan satu tangan atau hand-free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Memungkinkan aplikasi beradaptasi otomatis menyesuaikan lingkungan kerja pemakai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Desain perangkat dengan ukuran kecil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Memanfaatkan layar yang terbatas dengan menyusun fungsi berdasarkan urutan aktivitas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Menyediakan pemilihan huruf atau kata pada input teks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Desain dengan perhatian khusus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Menyediakan suara dan opsi keluaran sebagai umpan balik sistem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83C81-B80D-4797-802D-BF2826C208D6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6E7510-B67B-46FD-81F8-8340254D6A50}" type="slidenum">
              <a:rPr lang="en-US" altLang="en-US" smtClean="0">
                <a:solidFill>
                  <a:schemeClr val="accent1"/>
                </a:solidFill>
              </a:rPr>
              <a:pPr/>
              <a:t>12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400" dirty="0" smtClean="0"/>
              <a:t>Prinsip Desain Antarmuka Perangkat Mobile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2132856"/>
            <a:ext cx="8326438" cy="417646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Desain kecepatan dan recovery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Memungkinkan aplikasi dihentikan, dimulai maupun dilanjutkan tanpa masalah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Aplikasi harus dapat berjalan cepat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Desain interaksi top-down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Menampilkan struktur informasi yang dapat dipilih detail informasi mana saja yang akan ditampilkan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Desain personalisasi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Menyediakan personalisasi aturan dan desain sesuai yang diinginkan pemakai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Desain yang menyenangkan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Aplikasi harus memiliki tampilan yang menarik dan interaktif saat digunakan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F25E6-3D62-4B04-A326-34A7E6233BBE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6F2761-0658-4759-B852-9AE1C92B7F63}" type="slidenum">
              <a:rPr lang="en-US" altLang="en-US" smtClean="0">
                <a:solidFill>
                  <a:schemeClr val="accent1"/>
                </a:solidFill>
              </a:rPr>
              <a:pPr/>
              <a:t>13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652121" y="1336417"/>
            <a:ext cx="3039442" cy="4396839"/>
          </a:xfrm>
        </p:spPr>
        <p:txBody>
          <a:bodyPr/>
          <a:lstStyle/>
          <a:p>
            <a:r>
              <a:rPr lang="id-ID" altLang="en-US" sz="2000" dirty="0" err="1"/>
              <a:t>Interface</a:t>
            </a:r>
            <a:r>
              <a:rPr lang="id-ID" altLang="en-US" sz="2000" dirty="0"/>
              <a:t> </a:t>
            </a:r>
            <a:r>
              <a:rPr lang="id-ID" altLang="en-US" sz="2000" dirty="0" err="1"/>
              <a:t>mobile</a:t>
            </a:r>
            <a:r>
              <a:rPr lang="id-ID" altLang="en-US" sz="2000" dirty="0"/>
              <a:t> </a:t>
            </a:r>
            <a:r>
              <a:rPr lang="id-ID" altLang="en-US" sz="2000" dirty="0" err="1"/>
              <a:t>device</a:t>
            </a:r>
            <a:r>
              <a:rPr lang="id-ID" altLang="en-US" sz="2000" dirty="0"/>
              <a:t> yang menggantikan </a:t>
            </a:r>
            <a:r>
              <a:rPr lang="id-ID" altLang="en-US" sz="2000" dirty="0" err="1"/>
              <a:t>keypad</a:t>
            </a:r>
            <a:r>
              <a:rPr lang="id-ID" altLang="en-US" sz="2000" dirty="0"/>
              <a:t> dengan </a:t>
            </a:r>
            <a:r>
              <a:rPr lang="id-ID" altLang="en-US" sz="2000" dirty="0" err="1"/>
              <a:t>touch</a:t>
            </a:r>
            <a:r>
              <a:rPr lang="id-ID" altLang="en-US" sz="2000" dirty="0"/>
              <a:t> </a:t>
            </a:r>
            <a:r>
              <a:rPr lang="id-ID" altLang="en-US" sz="2000" dirty="0" err="1"/>
              <a:t>screen</a:t>
            </a:r>
            <a:r>
              <a:rPr lang="id-ID" altLang="en-US" sz="2000" dirty="0"/>
              <a:t> berupa </a:t>
            </a:r>
            <a:r>
              <a:rPr lang="id-ID" altLang="en-US" sz="2000" dirty="0" smtClean="0"/>
              <a:t>alfabet </a:t>
            </a:r>
            <a:r>
              <a:rPr lang="id-ID" altLang="en-US" sz="2000" dirty="0"/>
              <a:t>yang disusun melingkar.</a:t>
            </a:r>
            <a:br>
              <a:rPr lang="id-ID" altLang="en-US" sz="2000" dirty="0"/>
            </a:br>
            <a:r>
              <a:rPr lang="id-ID" altLang="en-US" sz="2000" dirty="0" smtClean="0"/>
              <a:t/>
            </a:r>
            <a:br>
              <a:rPr lang="id-ID" altLang="en-US" sz="2000" dirty="0" smtClean="0"/>
            </a:br>
            <a:r>
              <a:rPr lang="id-ID" altLang="en-US" sz="2000" dirty="0" smtClean="0"/>
              <a:t>Sesuaikah </a:t>
            </a:r>
            <a:r>
              <a:rPr lang="id-ID" altLang="en-US" sz="2000" dirty="0" err="1"/>
              <a:t>interface</a:t>
            </a:r>
            <a:r>
              <a:rPr lang="id-ID" altLang="en-US" sz="2000" dirty="0"/>
              <a:t> ini?</a:t>
            </a:r>
            <a:r>
              <a:rPr lang="id-ID" altLang="en-US" dirty="0"/>
              <a:t/>
            </a:r>
            <a:br>
              <a:rPr lang="id-ID" altLang="en-US" dirty="0"/>
            </a:br>
            <a:endParaRPr lang="en-US" altLang="en-US" dirty="0" smtClean="0"/>
          </a:p>
        </p:txBody>
      </p:sp>
      <p:pic>
        <p:nvPicPr>
          <p:cNvPr id="173060" name="Dunlop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908" y="1319889"/>
            <a:ext cx="5010695" cy="4413367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5263B-F126-4724-9F5F-20500244929F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225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75315-831D-484D-864D-8B520F3CD1E7}" type="slidenum">
              <a:rPr lang="en-US" altLang="en-US" smtClean="0">
                <a:solidFill>
                  <a:schemeClr val="accent1"/>
                </a:solidFill>
              </a:rPr>
              <a:pPr/>
              <a:t>14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3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730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3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3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6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908" y="1290924"/>
            <a:ext cx="8142532" cy="498666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7A135-90D6-4FAE-A43C-7FAFF5ED2767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A536E-5BDD-4341-ACE5-250D1D55F5DA}" type="slidenum">
              <a:rPr lang="en-US" altLang="en-US" smtClean="0">
                <a:solidFill>
                  <a:schemeClr val="accent1"/>
                </a:solidFill>
              </a:rPr>
              <a:pPr/>
              <a:t>15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Browsing </a:t>
            </a:r>
            <a:r>
              <a:rPr lang="id-ID" altLang="en-US" sz="2800" smtClean="0"/>
              <a:t>Menggunakan </a:t>
            </a:r>
            <a:r>
              <a:rPr lang="en-US" altLang="en-US" sz="2800" smtClean="0"/>
              <a:t>Mobile Device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398CB-80B6-43EF-869B-C5DDF5721F32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48E029-B89F-4385-971C-F423FBD68E98}" type="slidenum">
              <a:rPr lang="en-US" altLang="en-US" smtClean="0">
                <a:solidFill>
                  <a:schemeClr val="accent1"/>
                </a:solidFill>
              </a:rPr>
              <a:pPr/>
              <a:t>16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7638"/>
            <a:ext cx="813593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03" y="1179983"/>
            <a:ext cx="8326438" cy="641239"/>
          </a:xfrm>
        </p:spPr>
        <p:txBody>
          <a:bodyPr/>
          <a:lstStyle/>
          <a:p>
            <a:r>
              <a:rPr lang="en-US" altLang="en-US" sz="2800" dirty="0" smtClean="0"/>
              <a:t>Browsing </a:t>
            </a:r>
            <a:r>
              <a:rPr lang="id-ID" altLang="en-US" sz="2800" dirty="0" smtClean="0"/>
              <a:t>Menggunakan</a:t>
            </a:r>
            <a:r>
              <a:rPr lang="en-US" altLang="en-US" sz="2800" dirty="0" smtClean="0"/>
              <a:t> Mobile Device</a:t>
            </a:r>
          </a:p>
        </p:txBody>
      </p:sp>
      <p:sp>
        <p:nvSpPr>
          <p:cNvPr id="2867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773238"/>
            <a:ext cx="3394075" cy="1655762"/>
          </a:xfrm>
        </p:spPr>
        <p:txBody>
          <a:bodyPr/>
          <a:lstStyle/>
          <a:p>
            <a:pPr algn="just"/>
            <a:r>
              <a:rPr lang="id-ID" altLang="en-US" sz="2200" smtClean="0"/>
              <a:t>Layout halaman website yang ditampilkan melalui web browser.</a:t>
            </a:r>
            <a:endParaRPr lang="en-US" altLang="en-US" sz="22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744FB-C2F0-4485-96E3-EC4C19392490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286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C36415-6CCA-4B1E-891C-64166A5085F9}" type="slidenum">
              <a:rPr lang="en-US" altLang="en-US" smtClean="0">
                <a:solidFill>
                  <a:schemeClr val="accent1"/>
                </a:solidFill>
              </a:rPr>
              <a:pPr/>
              <a:t>17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83" y="1821222"/>
            <a:ext cx="3517458" cy="44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Browsing </a:t>
            </a:r>
            <a:r>
              <a:rPr lang="id-ID" altLang="en-US" sz="3200" smtClean="0"/>
              <a:t>Menggunakan</a:t>
            </a:r>
            <a:r>
              <a:rPr lang="en-US" altLang="en-US" sz="3200" smtClean="0"/>
              <a:t> </a:t>
            </a:r>
            <a:r>
              <a:rPr lang="id-ID" altLang="en-US" sz="3200" smtClean="0"/>
              <a:t/>
            </a:r>
            <a:br>
              <a:rPr lang="id-ID" altLang="en-US" sz="3200" smtClean="0"/>
            </a:br>
            <a:r>
              <a:rPr lang="en-US" altLang="en-US" sz="3200" smtClean="0"/>
              <a:t>Mobile Device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70837"/>
            <a:ext cx="5267325" cy="2862969"/>
          </a:xfrm>
        </p:spPr>
        <p:txBody>
          <a:bodyPr/>
          <a:lstStyle/>
          <a:p>
            <a:pPr algn="just"/>
            <a:r>
              <a:rPr lang="id-ID" altLang="en-US" sz="2400" dirty="0" smtClean="0"/>
              <a:t>Auto-converting dari tampilan web menjadi tampilan pada perangkat</a:t>
            </a:r>
            <a:r>
              <a:rPr lang="en-US" altLang="en-US" sz="2400" dirty="0" smtClean="0"/>
              <a:t> </a:t>
            </a:r>
            <a:r>
              <a:rPr lang="id-ID" altLang="en-US" sz="2400" dirty="0" smtClean="0"/>
              <a:t>mobile tidak selamanya dapat bekerja dengan baik, perlu</a:t>
            </a:r>
            <a:r>
              <a:rPr lang="en-US" altLang="en-US" sz="2400" dirty="0" smtClean="0"/>
              <a:t> </a:t>
            </a:r>
            <a:r>
              <a:rPr lang="id-ID" altLang="en-US" sz="2400" dirty="0" smtClean="0"/>
              <a:t>re-design.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F3831-8A4A-42BE-95C6-A9CBD54E4E2C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307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26E1BB-EDED-4765-92E2-E09587EA17B6}" type="slidenum">
              <a:rPr lang="en-US" altLang="en-US" smtClean="0">
                <a:solidFill>
                  <a:schemeClr val="accent1"/>
                </a:solidFill>
              </a:rPr>
              <a:pPr/>
              <a:t>18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743236"/>
            <a:ext cx="1792288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79" y="1304267"/>
            <a:ext cx="8127153" cy="47317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60DFF-89C0-4927-952A-50BFFCD01E78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80663D-1645-4C66-BB89-E1DC6E876409}" type="slidenum">
              <a:rPr lang="en-US" altLang="en-US" smtClean="0">
                <a:solidFill>
                  <a:schemeClr val="accent1"/>
                </a:solidFill>
              </a:rPr>
              <a:pPr/>
              <a:t>19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dapat:</a:t>
            </a:r>
          </a:p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UI </a:t>
            </a:r>
            <a:r>
              <a:rPr lang="en-US" dirty="0" err="1"/>
              <a:t>berbasis</a:t>
            </a:r>
            <a:r>
              <a:rPr lang="en-US" dirty="0"/>
              <a:t> web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58763B6-FBED-4767-BE92-4C246710F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AFFB95F8-D7AD-4BB9-93D1-AF7E9DF00579}" type="datetime1">
              <a:rPr lang="en-US" smtClean="0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11/15/15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Device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073275"/>
            <a:ext cx="5903912" cy="396557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7EAC3-C8AB-4A02-B4C1-5A69806A2CAA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A39870-EAB2-462D-9469-639AD3306696}" type="slidenum">
              <a:rPr lang="en-US" altLang="en-US" smtClean="0">
                <a:solidFill>
                  <a:schemeClr val="accent1"/>
                </a:solidFill>
              </a:rPr>
              <a:pPr/>
              <a:t>3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800" smtClean="0"/>
              <a:t>Apa yang Berbeda pada Perangkat Mobile?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05121" y="2397042"/>
            <a:ext cx="8326438" cy="3768262"/>
          </a:xfrm>
        </p:spPr>
        <p:txBody>
          <a:bodyPr/>
          <a:lstStyle/>
          <a:p>
            <a:r>
              <a:rPr lang="id-ID" altLang="en-US" sz="2000" dirty="0" smtClean="0"/>
              <a:t>Perbedaan input</a:t>
            </a:r>
          </a:p>
          <a:p>
            <a:pPr lvl="1"/>
            <a:r>
              <a:rPr lang="id-ID" altLang="en-US" sz="2000" dirty="0" smtClean="0"/>
              <a:t>One-handed, keypad, camera, pens, soft keyboard</a:t>
            </a:r>
          </a:p>
          <a:p>
            <a:r>
              <a:rPr lang="id-ID" altLang="en-US" sz="2000" dirty="0" smtClean="0"/>
              <a:t>Digunakan pada tempat berbeda</a:t>
            </a:r>
          </a:p>
          <a:p>
            <a:r>
              <a:rPr lang="id-ID" altLang="en-US" sz="2000" dirty="0" smtClean="0"/>
              <a:t>Power yang terbatas</a:t>
            </a:r>
          </a:p>
          <a:p>
            <a:r>
              <a:rPr lang="id-ID" altLang="en-US" sz="2000" dirty="0" smtClean="0"/>
              <a:t>Mudah rusak</a:t>
            </a:r>
          </a:p>
          <a:p>
            <a:r>
              <a:rPr lang="id-ID" altLang="en-US" sz="2000" dirty="0" smtClean="0"/>
              <a:t>Bandwidth yang rendah</a:t>
            </a:r>
          </a:p>
          <a:p>
            <a:r>
              <a:rPr lang="id-ID" altLang="en-US" sz="2000" dirty="0" smtClean="0"/>
              <a:t>Layar yang kecil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D10D6-6BAB-4145-BC8C-6AFB377DA30A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22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AE176E-4112-4D36-9E7C-E1B336C0FD09}" type="slidenum">
              <a:rPr lang="en-US" altLang="en-US" smtClean="0">
                <a:solidFill>
                  <a:schemeClr val="accent1"/>
                </a:solidFill>
              </a:rPr>
              <a:pPr/>
              <a:t>4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3200" smtClean="0"/>
              <a:t>Interface Perangkat Mobile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2187206"/>
            <a:ext cx="8326438" cy="4054844"/>
          </a:xfrm>
        </p:spPr>
        <p:txBody>
          <a:bodyPr/>
          <a:lstStyle/>
          <a:p>
            <a:pPr algn="just"/>
            <a:r>
              <a:rPr lang="id-ID" altLang="en-US" sz="2400" dirty="0" smtClean="0"/>
              <a:t>Memungkinkan pemakai menggunakan shortcut</a:t>
            </a:r>
          </a:p>
          <a:p>
            <a:pPr algn="just"/>
            <a:r>
              <a:rPr lang="id-ID" altLang="en-US" sz="2400" dirty="0" smtClean="0"/>
              <a:t>Menawarkan umpan balik informasi</a:t>
            </a:r>
          </a:p>
          <a:p>
            <a:pPr algn="just"/>
            <a:r>
              <a:rPr lang="id-ID" altLang="en-US" sz="2400" dirty="0" smtClean="0"/>
              <a:t>Mendesain dialog yang mudah digunakan</a:t>
            </a:r>
          </a:p>
          <a:p>
            <a:pPr algn="just"/>
            <a:r>
              <a:rPr lang="id-ID" altLang="en-US" sz="2400" dirty="0" smtClean="0"/>
              <a:t>Mendukung kendali internal</a:t>
            </a:r>
          </a:p>
          <a:p>
            <a:endParaRPr lang="id-ID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6A797-03ED-4E7D-9AE0-BC7C4343B80F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8B74B4-66A1-4B48-860D-69E406B6962D}" type="slidenum">
              <a:rPr lang="en-US" altLang="en-US" smtClean="0">
                <a:solidFill>
                  <a:schemeClr val="accent1"/>
                </a:solidFill>
              </a:rPr>
              <a:pPr/>
              <a:t>5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3200" smtClean="0"/>
              <a:t>Penggunaan Shortcut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2238091"/>
            <a:ext cx="8326438" cy="4054844"/>
          </a:xfrm>
        </p:spPr>
        <p:txBody>
          <a:bodyPr/>
          <a:lstStyle/>
          <a:p>
            <a:r>
              <a:rPr lang="id-ID" altLang="en-US" sz="2000" dirty="0" smtClean="0"/>
              <a:t>Pemakai cenderung lebih suka mengurangi jumlah interaksi.</a:t>
            </a:r>
          </a:p>
          <a:p>
            <a:r>
              <a:rPr lang="id-ID" altLang="en-US" sz="2000" dirty="0" smtClean="0"/>
              <a:t>Pengurangan jumlah operasi untuk melakukan aktivitas.</a:t>
            </a:r>
          </a:p>
          <a:p>
            <a:r>
              <a:rPr lang="id-ID" altLang="en-US" sz="2000" dirty="0" smtClean="0"/>
              <a:t>Shortcut untuk memudahkan pengoperasian fungsi tertentu.</a:t>
            </a:r>
          </a:p>
          <a:p>
            <a:r>
              <a:rPr lang="id-ID" altLang="en-US" sz="2000" dirty="0" smtClean="0"/>
              <a:t>Tombol yang mudah digunakan.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BA1B-762D-4973-8896-862E54B3ABCE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F4FC64-7853-4620-84C2-7D1989CDF717}" type="slidenum">
              <a:rPr lang="en-US" altLang="en-US" smtClean="0">
                <a:solidFill>
                  <a:schemeClr val="accent1"/>
                </a:solidFill>
              </a:rPr>
              <a:pPr/>
              <a:t>6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3200" smtClean="0"/>
              <a:t>Umpan Balik Informasi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2187206"/>
            <a:ext cx="8326438" cy="4054844"/>
          </a:xfrm>
        </p:spPr>
        <p:txBody>
          <a:bodyPr/>
          <a:lstStyle/>
          <a:p>
            <a:pPr algn="just"/>
            <a:r>
              <a:rPr lang="id-ID" altLang="en-US" sz="2200" dirty="0" smtClean="0"/>
              <a:t>Setiap aksi dari sebuah operasi, disediakan adanya umpan balik sistem, misalnya dengan suara beep ketika tombol ditekan atau terjadi kesalahan.</a:t>
            </a:r>
          </a:p>
          <a:p>
            <a:pPr algn="just"/>
            <a:r>
              <a:rPr lang="id-ID" altLang="en-US" sz="2200" dirty="0" smtClean="0"/>
              <a:t>Umpan balik harus mudah dipahami oleh pamakai.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E1CED-BD1A-42D0-9D18-4F8B44EE4B96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140836-45D1-4A53-AF7C-EB1883F3D7E2}" type="slidenum">
              <a:rPr lang="en-US" altLang="en-US" smtClean="0">
                <a:solidFill>
                  <a:schemeClr val="accent1"/>
                </a:solidFill>
              </a:rPr>
              <a:pPr/>
              <a:t>7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3200" smtClean="0"/>
              <a:t>Desain Dialog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altLang="en-US" sz="2200" smtClean="0"/>
              <a:t>Urutan aksi dan fungsionalitas sistem harus diorganisasikan dalam grup/kategori.</a:t>
            </a:r>
          </a:p>
          <a:p>
            <a:pPr algn="just"/>
            <a:r>
              <a:rPr lang="id-ID" altLang="en-US" sz="2200" smtClean="0"/>
              <a:t>Pemakai akan lebih nyaman jika menemukan gaya dialog yang sama antara penggunaan PC dengan perangkat mobile.</a:t>
            </a:r>
          </a:p>
          <a:p>
            <a:endParaRPr lang="id-ID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70A79-6324-46DD-B660-731C14EF32F3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63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61EB2E-70EE-4F13-8BA7-F0158E985E5B}" type="slidenum">
              <a:rPr lang="en-US" altLang="en-US" smtClean="0">
                <a:solidFill>
                  <a:schemeClr val="accent1"/>
                </a:solidFill>
              </a:rPr>
              <a:pPr/>
              <a:t>8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3200" smtClean="0"/>
              <a:t>Kendali Internal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altLang="en-US" sz="2400" smtClean="0"/>
              <a:t>Pemakai akan lebih suka apabila sistem memberikan respon terhadap aksi mereka, daripada sistem yang mengontrol mereka.</a:t>
            </a:r>
          </a:p>
          <a:p>
            <a:endParaRPr lang="id-ID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6B8F0-540C-4F10-B485-E637A8EC45CB}" type="datetime1">
              <a:rPr lang="en-US"/>
              <a:pPr>
                <a:defRPr/>
              </a:pPr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CSG2C3 - INTERAKSI MANUSIA DAN KOMPUTER</a:t>
            </a:r>
            <a:endParaRPr lang="en-US" dirty="0"/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811257-12F6-4E17-B56F-6CA7C190D8B8}" type="slidenum">
              <a:rPr lang="en-US" altLang="en-US" smtClean="0">
                <a:solidFill>
                  <a:schemeClr val="accent1"/>
                </a:solidFill>
              </a:rPr>
              <a:pPr/>
              <a:t>9</a:t>
            </a:fld>
            <a:endParaRPr lang="en-US" alt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6ff89813f1df2133e7418876ad068467a8747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Informatika(1)</Template>
  <TotalTime>537</TotalTime>
  <Words>673</Words>
  <Application>Microsoft Macintosh PowerPoint</Application>
  <PresentationFormat>On-screen Show (4:3)</PresentationFormat>
  <Paragraphs>138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Brush Script Std</vt:lpstr>
      <vt:lpstr>Lucida Grande</vt:lpstr>
      <vt:lpstr>ＭＳ Ｐゴシック</vt:lpstr>
      <vt:lpstr>Verdana</vt:lpstr>
      <vt:lpstr>Wingdings</vt:lpstr>
      <vt:lpstr>Wingdings 3</vt:lpstr>
      <vt:lpstr>Arial</vt:lpstr>
      <vt:lpstr>template_informatika_slide</vt:lpstr>
      <vt:lpstr>CSG2C3/ Interaksi Manusia dan Komputer (IMK)</vt:lpstr>
      <vt:lpstr>Tujuan</vt:lpstr>
      <vt:lpstr>Mobile Device</vt:lpstr>
      <vt:lpstr>Apa yang Berbeda pada Perangkat Mobile?</vt:lpstr>
      <vt:lpstr>Interface Perangkat Mobile</vt:lpstr>
      <vt:lpstr>Penggunaan Shortcut</vt:lpstr>
      <vt:lpstr>Umpan Balik Informasi</vt:lpstr>
      <vt:lpstr>Desain Dialog</vt:lpstr>
      <vt:lpstr>Kendali Internal</vt:lpstr>
      <vt:lpstr>Hal yang Diperhatikan</vt:lpstr>
      <vt:lpstr>Hal yang Diperhatikan (lanjutan)</vt:lpstr>
      <vt:lpstr>Prinsip Desain Antarmuka Perangkat Mobile</vt:lpstr>
      <vt:lpstr>Prinsip Desain Antarmuka Perangkat Mobile</vt:lpstr>
      <vt:lpstr>Interface mobile device yang menggantikan keypad dengan touch screen berupa alfabet yang disusun melingkar.  Sesuaikah interface ini? </vt:lpstr>
      <vt:lpstr>PowerPoint Presentation</vt:lpstr>
      <vt:lpstr>Browsing Menggunakan Mobile Device</vt:lpstr>
      <vt:lpstr>Browsing Menggunakan Mobile Device</vt:lpstr>
      <vt:lpstr>Browsing Menggunakan  Mobile Device</vt:lpstr>
      <vt:lpstr>PowerPoint Presentation</vt:lpstr>
      <vt:lpstr>PowerPoint Presentation</vt:lpstr>
    </vt:vector>
  </TitlesOfParts>
  <Company>eXplore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eXtreme Name</dc:creator>
  <cp:lastModifiedBy>Microsoft Office User</cp:lastModifiedBy>
  <cp:revision>55</cp:revision>
  <dcterms:created xsi:type="dcterms:W3CDTF">2006-02-19T02:12:03Z</dcterms:created>
  <dcterms:modified xsi:type="dcterms:W3CDTF">2015-11-15T12:27:19Z</dcterms:modified>
</cp:coreProperties>
</file>