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6"/>
  </p:notesMasterIdLst>
  <p:handoutMasterIdLst>
    <p:handoutMasterId r:id="rId17"/>
  </p:handoutMasterIdLst>
  <p:sldIdLst>
    <p:sldId id="324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2" r:id="rId13"/>
    <p:sldId id="320" r:id="rId14"/>
    <p:sldId id="325" r:id="rId15"/>
  </p:sldIdLst>
  <p:sldSz cx="12192000" cy="6858000"/>
  <p:notesSz cx="6858000" cy="9144000"/>
  <p:custDataLst>
    <p:tags r:id="rId18"/>
  </p:custDataLst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 autoAdjust="0"/>
    <p:restoredTop sz="94719"/>
  </p:normalViewPr>
  <p:slideViewPr>
    <p:cSldViewPr>
      <p:cViewPr varScale="1">
        <p:scale>
          <a:sx n="84" d="100"/>
          <a:sy n="84" d="100"/>
        </p:scale>
        <p:origin x="42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30B1A8-AF91-4E5B-8594-2B9BE3CEB90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84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1E0B42-DCB7-41CE-B23D-F58964CAC925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2DAB0B-57B3-4B4C-86BF-2388465A8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6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stogan\Downloads\Compressed\2917_internet_ppt\template_ma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5" b="11855"/>
          <a:stretch/>
        </p:blipFill>
        <p:spPr bwMode="auto">
          <a:xfrm>
            <a:off x="57859" y="3251532"/>
            <a:ext cx="5131559" cy="309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6245" y="1269243"/>
            <a:ext cx="10545755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6245" y="2227425"/>
            <a:ext cx="10545755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646245" y="2875085"/>
            <a:ext cx="10557363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6924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stogan\Pictures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1" y="216579"/>
            <a:ext cx="4353103" cy="6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483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" y="2009550"/>
            <a:ext cx="11101917" cy="4025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189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637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499769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6318485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3" y="1336418"/>
            <a:ext cx="11212217" cy="641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23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89186" y="1645920"/>
            <a:ext cx="5380329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6271683" y="1645920"/>
            <a:ext cx="5393501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476249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6271683" y="2659063"/>
            <a:ext cx="5393267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038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1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6238051" y="2009551"/>
            <a:ext cx="5380567" cy="400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486834" y="2009551"/>
            <a:ext cx="5329767" cy="40023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42941"/>
            <a:ext cx="12192000" cy="2530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22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9398" y="4489332"/>
            <a:ext cx="11101917" cy="21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Brush Script Std" pitchFamily="66" charset="0"/>
              </a:rPr>
              <a:t>THANK YOU</a:t>
            </a:r>
            <a:endParaRPr lang="en-US" sz="5400" dirty="0">
              <a:solidFill>
                <a:srgbClr val="C00000"/>
              </a:solidFill>
              <a:latin typeface="Brush Script Std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52" y="4670968"/>
            <a:ext cx="12189231" cy="9368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ystogan\Pictures\red-digital-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0" b="13980"/>
          <a:stretch/>
        </p:blipFill>
        <p:spPr bwMode="auto">
          <a:xfrm>
            <a:off x="-3421" y="1"/>
            <a:ext cx="12192000" cy="46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ystogan\Pictures\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56" y="142947"/>
            <a:ext cx="4052245" cy="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948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CC18-E079-43D9-8F6C-556468E669EE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80E8-87EB-44F5-9EB2-FD24F4256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3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81075"/>
            <a:ext cx="53848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848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"/>
            <a:ext cx="1219199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486834" y="1336418"/>
            <a:ext cx="11101917" cy="64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C:\Users\Mystogan\Pictures\75_bi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48401"/>
            <a:ext cx="121919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9878" y="6451887"/>
            <a:ext cx="47836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3521EA-92C8-41C7-9E4C-1B5753AEF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080795" y="6451887"/>
            <a:ext cx="219074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954D7A-8DFF-4CEB-9984-B5DF8AB20F7B}" type="datetime1">
              <a:rPr lang="en-US" smtClean="0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12884416" y="5910799"/>
            <a:ext cx="17097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86834" y="1977656"/>
            <a:ext cx="11101917" cy="40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" y="0"/>
            <a:ext cx="12191991" cy="12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8" r:id="rId8"/>
    <p:sldLayoutId id="214748376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4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810B14A-F91A-4704-A095-D5BFA9CD6BC4}" type="datetime1">
              <a:rPr lang="en-US" smtClean="0"/>
              <a:t>11/16/2015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0FCE97-1E5D-3942-9893-29D29393C4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38801" y="3350984"/>
            <a:ext cx="4599295" cy="2462213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USER INTERFACE  (UI)</a:t>
            </a:r>
            <a:br>
              <a:rPr lang="en-US" sz="2800" dirty="0"/>
            </a:br>
            <a:r>
              <a:rPr lang="en-US" sz="2800" dirty="0"/>
              <a:t>DESIGN </a:t>
            </a:r>
            <a:r>
              <a:rPr lang="en-US" sz="2800" dirty="0"/>
              <a:t>PROCESS</a:t>
            </a:r>
          </a:p>
          <a:p>
            <a:pPr algn="just"/>
            <a:endParaRPr lang="en-US" sz="2800" b="1" dirty="0"/>
          </a:p>
          <a:p>
            <a:pPr>
              <a:lnSpc>
                <a:spcPct val="150000"/>
              </a:lnSpc>
            </a:pPr>
            <a:r>
              <a:rPr lang="id-ID" altLang="en-US" sz="2800" b="1" dirty="0"/>
              <a:t>Web-Based</a:t>
            </a:r>
            <a:r>
              <a:rPr lang="en-US" altLang="en-US" sz="2800" b="1" dirty="0"/>
              <a:t> </a:t>
            </a:r>
            <a:r>
              <a:rPr lang="id-ID" altLang="en-US" sz="2800" b="1" dirty="0"/>
              <a:t>User Interface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58684" y="2314634"/>
            <a:ext cx="7585788" cy="378005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Dosen</a:t>
            </a:r>
            <a:r>
              <a:rPr lang="en-US" dirty="0" smtClean="0"/>
              <a:t> IMK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349325"/>
            <a:ext cx="8229600" cy="558800"/>
          </a:xfrm>
        </p:spPr>
        <p:txBody>
          <a:bodyPr/>
          <a:lstStyle/>
          <a:p>
            <a:pPr eaLnBrk="1" hangingPunct="1"/>
            <a:r>
              <a:rPr lang="id-ID" altLang="en-US" dirty="0"/>
              <a:t>Structure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3513" y="2132781"/>
            <a:ext cx="7417073" cy="4032300"/>
          </a:xfrm>
        </p:spPr>
        <p:txBody>
          <a:bodyPr/>
          <a:lstStyle/>
          <a:p>
            <a:pPr eaLnBrk="1" hangingPunct="1"/>
            <a:r>
              <a:rPr lang="id-ID" altLang="en-US" dirty="0" smtClean="0"/>
              <a:t>Struktur website yang diperhatikan:</a:t>
            </a:r>
          </a:p>
          <a:p>
            <a:pPr lvl="1" eaLnBrk="1" hangingPunct="1"/>
            <a:r>
              <a:rPr lang="id-ID" altLang="en-US" dirty="0"/>
              <a:t>Connectivity and compactness</a:t>
            </a:r>
          </a:p>
          <a:p>
            <a:pPr lvl="1" eaLnBrk="1" hangingPunct="1"/>
            <a:r>
              <a:rPr lang="id-ID" altLang="en-US" dirty="0"/>
              <a:t>Branching factor</a:t>
            </a:r>
          </a:p>
          <a:p>
            <a:pPr lvl="1" eaLnBrk="1" hangingPunct="1"/>
            <a:r>
              <a:rPr lang="id-ID" altLang="en-US" dirty="0"/>
              <a:t>Page length</a:t>
            </a:r>
          </a:p>
          <a:p>
            <a:pPr lvl="1" eaLnBrk="1" hangingPunct="1"/>
            <a:r>
              <a:rPr lang="id-ID" altLang="en-US" dirty="0"/>
              <a:t>Number of links</a:t>
            </a:r>
          </a:p>
          <a:p>
            <a:pPr eaLnBrk="1" hangingPunct="1"/>
            <a:endParaRPr lang="id-ID" altLang="en-US" sz="2000" dirty="0"/>
          </a:p>
        </p:txBody>
      </p:sp>
      <p:graphicFrame>
        <p:nvGraphicFramePr>
          <p:cNvPr id="2867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137020"/>
              </p:ext>
            </p:extLst>
          </p:nvPr>
        </p:nvGraphicFramePr>
        <p:xfrm>
          <a:off x="5735961" y="3140895"/>
          <a:ext cx="4613275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Bitmap Image" r:id="rId3" imgW="4009524" imgH="2629267" progId="Paint.Picture">
                  <p:embed/>
                </p:oleObj>
              </mc:Choice>
              <mc:Fallback>
                <p:oleObj name="Bitmap Image" r:id="rId3" imgW="4009524" imgH="2629267" progId="Paint.Picture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961" y="3140895"/>
                        <a:ext cx="4613275" cy="302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z="3200"/>
              <a:t>Structure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158282" y="1951309"/>
            <a:ext cx="8257480" cy="4340225"/>
          </a:xfrm>
        </p:spPr>
        <p:txBody>
          <a:bodyPr/>
          <a:lstStyle/>
          <a:p>
            <a:pPr algn="just" eaLnBrk="1" hangingPunct="1"/>
            <a:r>
              <a:rPr lang="id-ID" altLang="en-US" sz="2200" dirty="0"/>
              <a:t>Homepage merupakan halaman yang terpenting dalam website</a:t>
            </a:r>
          </a:p>
          <a:p>
            <a:pPr algn="just" eaLnBrk="1" hangingPunct="1"/>
            <a:r>
              <a:rPr lang="id-ID" altLang="en-US" sz="2200" dirty="0"/>
              <a:t>Berikan tampilan yang menarik pada homepage dan penjelasan tentang informasi apa saja yang dapat ditemukan pada website</a:t>
            </a:r>
          </a:p>
          <a:p>
            <a:pPr algn="just" eaLnBrk="1" hangingPunct="1"/>
            <a:r>
              <a:rPr lang="id-ID" altLang="en-US" sz="2200" dirty="0"/>
              <a:t>Tampilkan beberapa real content maupun berita aktual pada homepage</a:t>
            </a:r>
          </a:p>
          <a:p>
            <a:pPr algn="just" eaLnBrk="1" hangingPunct="1"/>
            <a:r>
              <a:rPr lang="id-ID" altLang="en-US" sz="2200" dirty="0"/>
              <a:t>Jika link yang dibuat pada homepage menggunakan gambar, maka berikan pula label berupa teks</a:t>
            </a:r>
          </a:p>
          <a:p>
            <a:pPr algn="just" eaLnBrk="1" hangingPunct="1"/>
            <a:r>
              <a:rPr lang="id-ID" altLang="en-US" sz="2200" dirty="0"/>
              <a:t>Tampilkan informasi dinamis pada homepage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0310E-EF55-4242-B877-B53CDFE51878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97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8CCEE6-9D69-49D1-9C99-955F776E0E45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Links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23450" y="1947540"/>
            <a:ext cx="8245797" cy="4105275"/>
          </a:xfrm>
        </p:spPr>
        <p:txBody>
          <a:bodyPr/>
          <a:lstStyle/>
          <a:p>
            <a:pPr eaLnBrk="1" hangingPunct="1"/>
            <a:r>
              <a:rPr lang="id-ID" altLang="en-US" dirty="0" smtClean="0"/>
              <a:t>Link sama seperti gaya dialog buttons, harus memberikan penjelasan tentang apa yang dapat dilakukan pada halaman berikutnya</a:t>
            </a:r>
          </a:p>
          <a:p>
            <a:pPr eaLnBrk="1" hangingPunct="1"/>
            <a:r>
              <a:rPr lang="id-ID" altLang="en-US" dirty="0" smtClean="0"/>
              <a:t>Sebuah link yang baik berpedoman pada:</a:t>
            </a:r>
          </a:p>
          <a:p>
            <a:pPr lvl="1" eaLnBrk="1" hangingPunct="1"/>
            <a:r>
              <a:rPr lang="id-ID" altLang="en-US" sz="1800" dirty="0"/>
              <a:t>Bagaimana user dapat memprediksi tujuan sebuah link</a:t>
            </a:r>
          </a:p>
          <a:p>
            <a:pPr lvl="1" eaLnBrk="1" hangingPunct="1"/>
            <a:r>
              <a:rPr lang="id-ID" altLang="en-US" sz="1800" dirty="0"/>
              <a:t>Bagaimana user dapat membedakan antara sebuah link dengan link lainnya yang memiliki kemiripan</a:t>
            </a:r>
          </a:p>
          <a:p>
            <a:pPr lvl="1" eaLnBrk="1" hangingPunct="1"/>
            <a:r>
              <a:rPr lang="id-ID" altLang="en-US" sz="1800" dirty="0"/>
              <a:t>Sesuai tidaknya content yang ditampilkan oleh link</a:t>
            </a:r>
          </a:p>
          <a:p>
            <a:pPr eaLnBrk="1" hangingPunct="1"/>
            <a:r>
              <a:rPr lang="id-ID" altLang="en-US" dirty="0" smtClean="0"/>
              <a:t>Pastikan semua link pada website dapat bekerja sesuai dengan fungsi masing-masing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FAC85E-DBC3-43FD-9A5A-B999A3ED5894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BEECF8-6588-41A7-B235-39E5B6663B85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z="3200"/>
              <a:t>Links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72683" y="2132856"/>
            <a:ext cx="7922840" cy="38798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Hati-hati terhadap penggunaan kata “here”/”disini” pada sebuah link: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Klik </a:t>
            </a:r>
            <a:r>
              <a:rPr lang="id-ID" u="sng" dirty="0">
                <a:solidFill>
                  <a:srgbClr val="0066FF"/>
                </a:solidFill>
              </a:rPr>
              <a:t>disini</a:t>
            </a: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untuk menampilkan Artikel.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Dapatkan informasi detail pada </a:t>
            </a:r>
            <a:r>
              <a:rPr lang="id-ID" u="sng" dirty="0">
                <a:solidFill>
                  <a:srgbClr val="0066FF"/>
                </a:solidFill>
              </a:rPr>
              <a:t>Artikel</a:t>
            </a: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Penulisan sebuah link harus pada satu baris yang sama.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u="sng" dirty="0">
                <a:solidFill>
                  <a:srgbClr val="0066FF"/>
                </a:solidFill>
              </a:rPr>
              <a:t>Profil Kota Bandung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u="sng" dirty="0">
                <a:solidFill>
                  <a:srgbClr val="0066FF"/>
                </a:solidFill>
              </a:rPr>
              <a:t>Kawasan Wisata di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u="sng" dirty="0">
                <a:solidFill>
                  <a:srgbClr val="0066FF"/>
                </a:solidFill>
              </a:rPr>
              <a:t>Kota Bandung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d-ID" u="sng" dirty="0">
                <a:solidFill>
                  <a:srgbClr val="0066FF"/>
                </a:solidFill>
              </a:rPr>
              <a:t>Informasi Hotel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 3 atau 4 link?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387AA-172B-424A-85D1-7F7A5C37F7CB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504551-8FB6-4478-AF5E-D793B60739F3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1" y="6356351"/>
            <a:ext cx="358775" cy="365125"/>
          </a:xfrm>
        </p:spPr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524001" y="6356351"/>
            <a:ext cx="1643063" cy="365125"/>
          </a:xfrm>
        </p:spPr>
        <p:txBody>
          <a:bodyPr/>
          <a:lstStyle/>
          <a:p>
            <a:pPr>
              <a:defRPr/>
            </a:pPr>
            <a:fld id="{8345ABEB-8819-4EC9-8039-1829AE021741}" type="datetime1">
              <a:rPr lang="en-US" smtClean="0"/>
              <a:t>11/16/2015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Atribut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23592" y="1977656"/>
            <a:ext cx="7488832" cy="4474230"/>
          </a:xfrm>
        </p:spPr>
        <p:txBody>
          <a:bodyPr/>
          <a:lstStyle/>
          <a:p>
            <a:pPr eaLnBrk="1" hangingPunct="1"/>
            <a:r>
              <a:rPr lang="id-ID" altLang="en-US" dirty="0" smtClean="0"/>
              <a:t>Bagaimana mendesain antarmuka sistem berbasis web untuk membangun website dengan halaman yang efektif?</a:t>
            </a:r>
          </a:p>
          <a:p>
            <a:pPr eaLnBrk="1" hangingPunct="1"/>
            <a:r>
              <a:rPr lang="id-ID" altLang="en-US" dirty="0" smtClean="0"/>
              <a:t>Beberapa atribut yang perlu diperhatikan:</a:t>
            </a:r>
          </a:p>
          <a:p>
            <a:pPr lvl="1" eaLnBrk="1" hangingPunct="1"/>
            <a:r>
              <a:rPr lang="id-ID" altLang="en-US" dirty="0" smtClean="0"/>
              <a:t>Textual content</a:t>
            </a:r>
          </a:p>
          <a:p>
            <a:pPr lvl="1" eaLnBrk="1" hangingPunct="1"/>
            <a:r>
              <a:rPr lang="id-ID" altLang="en-US" dirty="0" smtClean="0"/>
              <a:t>Graphic design</a:t>
            </a:r>
          </a:p>
          <a:p>
            <a:pPr lvl="1" eaLnBrk="1" hangingPunct="1"/>
            <a:r>
              <a:rPr lang="id-ID" altLang="en-US" dirty="0" smtClean="0"/>
              <a:t>Navigation</a:t>
            </a:r>
          </a:p>
          <a:p>
            <a:pPr lvl="1" eaLnBrk="1" hangingPunct="1"/>
            <a:r>
              <a:rPr lang="id-ID" altLang="en-US" dirty="0" smtClean="0"/>
              <a:t>Structure</a:t>
            </a:r>
          </a:p>
          <a:p>
            <a:pPr lvl="1" eaLnBrk="1" hangingPunct="1"/>
            <a:r>
              <a:rPr lang="id-ID" altLang="en-US" dirty="0" smtClean="0"/>
              <a:t>Links</a:t>
            </a:r>
          </a:p>
          <a:p>
            <a:pPr eaLnBrk="1" hangingPunct="1"/>
            <a:endParaRPr lang="id-ID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A6C559-6877-494E-A8C3-C90289D4F510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</a:rPr>
              <a:t>CSG2C3 - INTERAKSI MANUSIA DAN KOMPUTER</a:t>
            </a:r>
          </a:p>
        </p:txBody>
      </p:sp>
      <p:sp>
        <p:nvSpPr>
          <p:cNvPr id="204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A60117-3760-4F4E-AC40-4560ECEEBB25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Textual Content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55789" y="1964955"/>
            <a:ext cx="7793111" cy="3879850"/>
          </a:xfrm>
        </p:spPr>
        <p:txBody>
          <a:bodyPr/>
          <a:lstStyle/>
          <a:p>
            <a:pPr eaLnBrk="1" hangingPunct="1"/>
            <a:r>
              <a:rPr lang="id-ID" altLang="en-US" dirty="0" smtClean="0"/>
              <a:t>Content yang ditampilkan dalam sebuah website memiliki nilai yang lebih penting dibandingkan desain dari website itu sendiri.</a:t>
            </a:r>
          </a:p>
          <a:p>
            <a:pPr eaLnBrk="1" hangingPunct="1"/>
            <a:r>
              <a:rPr lang="id-ID" altLang="en-US" dirty="0" smtClean="0"/>
              <a:t>Informasi yang sesuai merupakan hal yang sangat penting dalam sebuah website.</a:t>
            </a:r>
          </a:p>
          <a:p>
            <a:pPr eaLnBrk="1" hangingPunct="1"/>
            <a:r>
              <a:rPr lang="id-ID" altLang="en-US" dirty="0" smtClean="0"/>
              <a:t>Hal yang perlu diperhatikan:</a:t>
            </a:r>
          </a:p>
          <a:p>
            <a:pPr lvl="1" eaLnBrk="1" hangingPunct="1"/>
            <a:r>
              <a:rPr lang="id-ID" altLang="en-US" dirty="0" smtClean="0"/>
              <a:t>Kemampuan membaca pada monitor lebih lambat daripada kertas</a:t>
            </a:r>
          </a:p>
          <a:p>
            <a:pPr lvl="1" eaLnBrk="1" hangingPunct="1"/>
            <a:r>
              <a:rPr lang="id-ID" altLang="en-US" dirty="0" smtClean="0"/>
              <a:t>User cenderung hanya membaca header, highlights dan paragraf tertentu</a:t>
            </a:r>
          </a:p>
          <a:p>
            <a:pPr eaLnBrk="1" hangingPunct="1"/>
            <a:endParaRPr lang="id-ID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99075-0AC3-49A5-B07B-B3DEAA8CCED8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E65B60-4D32-4725-BFAA-D431B5516F69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Graphic Design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66939" y="2132857"/>
            <a:ext cx="8048625" cy="3881437"/>
          </a:xfrm>
        </p:spPr>
        <p:txBody>
          <a:bodyPr/>
          <a:lstStyle/>
          <a:p>
            <a:pPr eaLnBrk="1" hangingPunct="1"/>
            <a:r>
              <a:rPr lang="id-ID" altLang="en-US" dirty="0" smtClean="0"/>
              <a:t>Tampilan grafis harus memperhatikan masalah konsistensi, susunan antara teks dan gambar, kontras, warna dan fungsionalitas dari gambar yang ditampilkan</a:t>
            </a:r>
          </a:p>
          <a:p>
            <a:pPr eaLnBrk="1" hangingPunct="1"/>
            <a:r>
              <a:rPr lang="id-ID" altLang="en-US" dirty="0" smtClean="0"/>
              <a:t>Hal yang perlu diperhatikan:</a:t>
            </a:r>
          </a:p>
          <a:p>
            <a:pPr lvl="1" eaLnBrk="1" hangingPunct="1"/>
            <a:r>
              <a:rPr lang="id-ID" altLang="en-US" dirty="0" smtClean="0"/>
              <a:t>Pemilihan format gambar yang sesuai dan pertimbangan masalah ukuran file gambar yang akan mempengaruhi kecepatan akses dan waktu tunggu (delay)</a:t>
            </a:r>
          </a:p>
          <a:p>
            <a:pPr lvl="1" eaLnBrk="1" hangingPunct="1"/>
            <a:r>
              <a:rPr lang="id-ID" altLang="en-US" dirty="0" smtClean="0"/>
              <a:t>Menyesuaikan tampilan grafis dengan dimensi halaman website yang akan ditampilkan di layar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0334E3-27DD-481F-9389-CC80A75FA5ED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11CFA7-3F72-4AD7-99AA-EE068935D35C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883" y="1392524"/>
            <a:ext cx="8229600" cy="558800"/>
          </a:xfrm>
        </p:spPr>
        <p:txBody>
          <a:bodyPr/>
          <a:lstStyle/>
          <a:p>
            <a:pPr eaLnBrk="1" hangingPunct="1"/>
            <a:r>
              <a:rPr lang="id-ID" altLang="en-US" dirty="0"/>
              <a:t>Graphic Design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805114"/>
            <a:ext cx="8229600" cy="3500437"/>
          </a:xfrm>
          <a:noFill/>
        </p:spPr>
        <p:txBody>
          <a:bodyPr/>
          <a:lstStyle/>
          <a:p>
            <a:pPr algn="just" eaLnBrk="1" hangingPunct="1"/>
            <a:r>
              <a:rPr lang="id-ID" altLang="en-US" dirty="0" smtClean="0"/>
              <a:t>Apabila monitor menampilkan resolusi 640 x 480 pixel maka dimensi rata-rata yang dapat digunakan untuk tampilan halaman website pada sebuah web browser yakni 595 x 295 pixel.</a:t>
            </a:r>
          </a:p>
          <a:p>
            <a:pPr algn="just" eaLnBrk="1" hangingPunct="1"/>
            <a:r>
              <a:rPr lang="id-ID" altLang="en-US" dirty="0" smtClean="0"/>
              <a:t>Dimensi umum yang digunakan untuk halaman website yaitu 800 x 640 pixel, untuk website dengan informasi yang sangat banyak dapat menggunakan ukuran yang lebih besar.</a:t>
            </a:r>
          </a:p>
        </p:txBody>
      </p:sp>
      <p:graphicFrame>
        <p:nvGraphicFramePr>
          <p:cNvPr id="23556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2865613"/>
              </p:ext>
            </p:extLst>
          </p:nvPr>
        </p:nvGraphicFramePr>
        <p:xfrm>
          <a:off x="5818188" y="1377536"/>
          <a:ext cx="43926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Bitmap Image" r:id="rId3" imgW="3495238" imgH="1162212" progId="Paint.Picture">
                  <p:embed/>
                </p:oleObj>
              </mc:Choice>
              <mc:Fallback>
                <p:oleObj name="Bitmap Image" r:id="rId3" imgW="3495238" imgH="1162212" progId="Paint.Picture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1377536"/>
                        <a:ext cx="4392612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71" y="1262166"/>
            <a:ext cx="6348413" cy="874713"/>
          </a:xfrm>
        </p:spPr>
        <p:txBody>
          <a:bodyPr/>
          <a:lstStyle/>
          <a:p>
            <a:pPr eaLnBrk="1" hangingPunct="1"/>
            <a:r>
              <a:rPr lang="id-ID" altLang="en-US" sz="3000" dirty="0"/>
              <a:t>Graphic Design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77171" y="2276872"/>
            <a:ext cx="8374731" cy="4032250"/>
          </a:xfrm>
        </p:spPr>
        <p:txBody>
          <a:bodyPr/>
          <a:lstStyle/>
          <a:p>
            <a:pPr eaLnBrk="1" hangingPunct="1"/>
            <a:r>
              <a:rPr lang="id-ID" altLang="en-US" dirty="0"/>
              <a:t>Usahakan setiap halaman hanya menggunakan satu layar, hindari scrolling layar jika memungkinkan. </a:t>
            </a:r>
          </a:p>
          <a:p>
            <a:pPr eaLnBrk="1" hangingPunct="1"/>
            <a:r>
              <a:rPr lang="id-ID" altLang="en-US" dirty="0"/>
              <a:t>Jika tidak memungkinkan, scrolling hanya sesuai untuk content, hindari scrolling untuk halaman navigasi. Gunakan scrolling layar ke atas/bawah, jangan ke samping (kiri/kanan).</a:t>
            </a:r>
          </a:p>
          <a:p>
            <a:pPr eaLnBrk="1" hangingPunct="1"/>
            <a:r>
              <a:rPr lang="id-ID" altLang="en-US" dirty="0"/>
              <a:t>Letakkan link yang penting pada bagian atas halaman website</a:t>
            </a:r>
            <a:r>
              <a:rPr lang="id-ID" alt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A292B-B9FE-4079-8DB8-060D0152F871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4CE578-BDD1-40E0-8423-587B479A3ABE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099" y="1324538"/>
            <a:ext cx="8229600" cy="558800"/>
          </a:xfrm>
        </p:spPr>
        <p:txBody>
          <a:bodyPr/>
          <a:lstStyle/>
          <a:p>
            <a:pPr eaLnBrk="1" hangingPunct="1"/>
            <a:r>
              <a:rPr lang="id-ID" altLang="en-US" dirty="0"/>
              <a:t>Graphic Design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780928"/>
            <a:ext cx="3322638" cy="3672260"/>
          </a:xfrm>
        </p:spPr>
        <p:txBody>
          <a:bodyPr/>
          <a:lstStyle/>
          <a:p>
            <a:pPr eaLnBrk="1" hangingPunct="1"/>
            <a:r>
              <a:rPr lang="id-ID" altLang="en-US" sz="2000" dirty="0"/>
              <a:t>Meskipun monitor telah mampu menampilkan jutaan warna, namun hanya 216 warna yang biasa digunakan untuk aktivitas browsing.</a:t>
            </a: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639988"/>
              </p:ext>
            </p:extLst>
          </p:nvPr>
        </p:nvGraphicFramePr>
        <p:xfrm>
          <a:off x="6225169" y="1916832"/>
          <a:ext cx="3947531" cy="4391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Bitmap Image" r:id="rId3" imgW="2457143" imgH="2734057" progId="Paint.Picture">
                  <p:embed/>
                </p:oleObj>
              </mc:Choice>
              <mc:Fallback>
                <p:oleObj name="Bitmap Image" r:id="rId3" imgW="2457143" imgH="2734057" progId="Paint.Picture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169" y="1916832"/>
                        <a:ext cx="3947531" cy="4391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/>
              <a:t>Graphic Design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495600" y="1977656"/>
            <a:ext cx="7250310" cy="42481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Pemilihan format file gambar yang sesuai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GIF – Graphic Interchange Format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Compressed, lossless format, 8-bit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Keuntungan: memungkinkan warna transparan dan animasi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Cocok untuk icon atau gambar dengan warna yang solid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JPEG – Joint Photographic Expert’s Group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Compressed, lossy, 24-bit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Keuntungan: memungkinkan memilih faktor kompresi dan menentukan kualitas gambar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Cocok untuk fotografi dan gambar dengan warna kompleks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PNG – New Universal Format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Seperti halnya JPEG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5F48E-D5A6-43A0-9425-6330409B7BE2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6D1549-EBF9-4A8B-9D8F-BA8B42123AE3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z="3200"/>
              <a:t>Navigation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33601" y="1930401"/>
            <a:ext cx="6348413" cy="4111625"/>
          </a:xfrm>
        </p:spPr>
        <p:txBody>
          <a:bodyPr/>
          <a:lstStyle/>
          <a:p>
            <a:pPr eaLnBrk="1" hangingPunct="1"/>
            <a:r>
              <a:rPr lang="id-ID" altLang="en-US" sz="2000" dirty="0"/>
              <a:t>Navigasi merupakan elemen kritis dalam menentukan efektivitas antarmuka sebuah website</a:t>
            </a:r>
          </a:p>
          <a:p>
            <a:pPr eaLnBrk="1" hangingPunct="1"/>
            <a:r>
              <a:rPr lang="id-ID" altLang="en-US" sz="2000" dirty="0"/>
              <a:t>Navigasi harus memberikan penjelasan tentang struktur informasi pada website, dengan menyediakan:</a:t>
            </a:r>
          </a:p>
          <a:p>
            <a:pPr lvl="1" eaLnBrk="1" hangingPunct="1"/>
            <a:r>
              <a:rPr lang="id-ID" altLang="en-US" dirty="0"/>
              <a:t>Daftar isi (site map)</a:t>
            </a:r>
          </a:p>
          <a:p>
            <a:pPr lvl="1" eaLnBrk="1" hangingPunct="1"/>
            <a:r>
              <a:rPr lang="id-ID" altLang="en-US" dirty="0"/>
              <a:t>Index</a:t>
            </a:r>
          </a:p>
          <a:p>
            <a:pPr lvl="1" eaLnBrk="1" hangingPunct="1"/>
            <a:r>
              <a:rPr lang="id-ID" altLang="en-US" dirty="0"/>
              <a:t>Navigation bar</a:t>
            </a:r>
          </a:p>
          <a:p>
            <a:pPr lvl="1" eaLnBrk="1" hangingPunct="1"/>
            <a:r>
              <a:rPr lang="id-ID" altLang="en-US" dirty="0"/>
              <a:t>Kemampuan Searching</a:t>
            </a:r>
          </a:p>
          <a:p>
            <a:pPr eaLnBrk="1" hangingPunct="1"/>
            <a:endParaRPr lang="id-ID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5F03F-6CE2-4D66-9D5F-7993D00CB341}" type="datetime1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276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8EC9A-E71C-4FEB-B2F1-F955CCD9284C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951936" y="6450722"/>
            <a:ext cx="3716064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CSG2C3 - INTERAKSI MANUSIA DAN KOMPUTER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2a443e810c831204495043beb211afe3773bb1"/>
</p:tagLst>
</file>

<file path=ppt/theme/theme1.xml><?xml version="1.0" encoding="utf-8"?>
<a:theme xmlns:a="http://schemas.openxmlformats.org/drawingml/2006/main" name="template_informatika_slid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Informatika(1)</Template>
  <TotalTime>841</TotalTime>
  <Words>662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Brush Script Std</vt:lpstr>
      <vt:lpstr>Calibri</vt:lpstr>
      <vt:lpstr>Lucida Grande</vt:lpstr>
      <vt:lpstr>ＭＳ Ｐゴシック</vt:lpstr>
      <vt:lpstr>Verdana</vt:lpstr>
      <vt:lpstr>Wingdings</vt:lpstr>
      <vt:lpstr>Wingdings 3</vt:lpstr>
      <vt:lpstr>template_informatika_slide</vt:lpstr>
      <vt:lpstr>Bitmap Image</vt:lpstr>
      <vt:lpstr>Interaksi Manusia dan Komputer</vt:lpstr>
      <vt:lpstr>Atribut</vt:lpstr>
      <vt:lpstr>Textual Content </vt:lpstr>
      <vt:lpstr>Graphic Design</vt:lpstr>
      <vt:lpstr>Graphic Design</vt:lpstr>
      <vt:lpstr>Graphic Design</vt:lpstr>
      <vt:lpstr>Graphic Design</vt:lpstr>
      <vt:lpstr>Graphic Design</vt:lpstr>
      <vt:lpstr>Navigation</vt:lpstr>
      <vt:lpstr>Structure</vt:lpstr>
      <vt:lpstr>Structure</vt:lpstr>
      <vt:lpstr>Links</vt:lpstr>
      <vt:lpstr>Links</vt:lpstr>
      <vt:lpstr>PowerPoint Presentation</vt:lpstr>
    </vt:vector>
  </TitlesOfParts>
  <Company>eXplore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eXtreme Name</dc:creator>
  <cp:lastModifiedBy>DAWAM DWI JATMIKO SUWAWI</cp:lastModifiedBy>
  <cp:revision>54</cp:revision>
  <dcterms:created xsi:type="dcterms:W3CDTF">2006-02-19T02:12:03Z</dcterms:created>
  <dcterms:modified xsi:type="dcterms:W3CDTF">2015-11-15T23:47:40Z</dcterms:modified>
</cp:coreProperties>
</file>