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wmf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7" r:id="rId3"/>
    <p:sldId id="268" r:id="rId4"/>
    <p:sldId id="269" r:id="rId5"/>
    <p:sldId id="270" r:id="rId6"/>
    <p:sldId id="277" r:id="rId7"/>
    <p:sldId id="278" r:id="rId8"/>
    <p:sldId id="273" r:id="rId9"/>
    <p:sldId id="274" r:id="rId10"/>
    <p:sldId id="275" r:id="rId11"/>
    <p:sldId id="276" r:id="rId12"/>
  </p:sldIdLst>
  <p:sldSz cx="9144000" cy="6858000" type="screen4x3"/>
  <p:notesSz cx="6858000" cy="931386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a Kania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987"/>
  </p:normalViewPr>
  <p:slideViewPr>
    <p:cSldViewPr>
      <p:cViewPr varScale="1">
        <p:scale>
          <a:sx n="58" d="100"/>
          <a:sy n="58" d="100"/>
        </p:scale>
        <p:origin x="10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20B351-FE7F-4138-9A36-E39CD7DE6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69E3F7-81F8-402F-8809-9FC99654E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220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61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29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2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6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43394" y="3251531"/>
            <a:ext cx="384866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4684" y="1269242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4684" y="2227425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234684" y="2875084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05" y="216578"/>
            <a:ext cx="3264827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2369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2009550"/>
            <a:ext cx="8326438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052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455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74826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738863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1336417"/>
            <a:ext cx="8409163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84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89" y="1645920"/>
            <a:ext cx="4035247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03762" y="1645920"/>
            <a:ext cx="4045126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57187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4703762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803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4678538" y="2009550"/>
            <a:ext cx="4035425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65125" y="2009550"/>
            <a:ext cx="3997325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0" y="1242940"/>
            <a:ext cx="9144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8163" y="6451600"/>
            <a:ext cx="3315778" cy="365125"/>
          </a:xfrm>
        </p:spPr>
        <p:txBody>
          <a:bodyPr anchor="ctr"/>
          <a:lstStyle>
            <a:lvl1pPr marL="0" indent="0" algn="r">
              <a:buFontTx/>
              <a:buNone/>
              <a:defRPr sz="105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166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34548" y="4489331"/>
            <a:ext cx="8326438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489" y="4670967"/>
            <a:ext cx="9141923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2566" y="0"/>
            <a:ext cx="9144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2" y="142946"/>
            <a:ext cx="3039184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4823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Perancangan/IMK/Mira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D6BB-6F21-4248-92EA-F0DCF2C87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72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jpeg"/><Relationship Id="rId12" Type="http://schemas.openxmlformats.org/officeDocument/2006/relationships/image" Target="../media/image3.pn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365125" y="1336417"/>
            <a:ext cx="8326438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1"/>
            <a:ext cx="9143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89908" y="6451886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9787222-1279-41E8-BA88-CA6FE50471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10596" y="6451886"/>
            <a:ext cx="164306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9449594" y="5911057"/>
            <a:ext cx="1709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365125" y="1977656"/>
            <a:ext cx="8326438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0"/>
            <a:ext cx="9143993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5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3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CSG2C3</a:t>
            </a:r>
            <a:r>
              <a:rPr lang="en-US" dirty="0" smtClean="0"/>
              <a:t>/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(IMK)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Dosen</a:t>
            </a:r>
            <a:r>
              <a:rPr lang="en-US" dirty="0" smtClean="0"/>
              <a:t> IMK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KK SIDE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810B14A-F91A-4704-A095-D5BFA9CD6BC4}" type="datetime1">
              <a:rPr lang="en-US" smtClean="0"/>
              <a:t>11/8/15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21624" y="3994981"/>
            <a:ext cx="4421875" cy="523220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Perancangan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Antarmuka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0328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9" name="Rectangle 9"/>
          <p:cNvSpPr>
            <a:spLocks noGrp="1" noChangeArrowheads="1"/>
          </p:cNvSpPr>
          <p:nvPr>
            <p:ph type="title"/>
          </p:nvPr>
        </p:nvSpPr>
        <p:spPr>
          <a:xfrm>
            <a:off x="4137887" y="516184"/>
            <a:ext cx="4620419" cy="641239"/>
          </a:xfrm>
        </p:spPr>
        <p:txBody>
          <a:bodyPr/>
          <a:lstStyle/>
          <a:p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Perancangan</a:t>
            </a:r>
            <a:endParaRPr lang="en-US" alt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01CB-D614-46BD-986F-2ED9B39085CA}" type="slidenum">
              <a:rPr lang="en-US" altLang="en-US"/>
              <a:pPr/>
              <a:t>10</a:t>
            </a:fld>
            <a:endParaRPr lang="en-US" altLang="en-US"/>
          </a:p>
        </p:txBody>
      </p:sp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/>
                <a:t>  No : T03</a:t>
              </a:r>
              <a:endParaRPr lang="en-US" altLang="en-US"/>
            </a:p>
          </p:txBody>
        </p:sp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600"/>
                <a:t>Ukuran 1024x786 warna sesuai dengan setting windows</a:t>
              </a:r>
            </a:p>
            <a:p>
              <a:r>
                <a:rPr lang="en-US" altLang="en-US" sz="1600"/>
                <a:t>Font 14 Arial warna hitam</a:t>
              </a:r>
            </a:p>
            <a:p>
              <a:endParaRPr lang="en-US" altLang="en-US" sz="1600"/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400" b="1"/>
                <a:t>-Klik Simpan atau Alt S muncul M03</a:t>
              </a:r>
            </a:p>
            <a:p>
              <a:pPr algn="just"/>
              <a:r>
                <a:rPr lang="en-US" altLang="en-US" sz="1400" b="1"/>
                <a:t>-Salah input M04, M05, M06</a:t>
              </a:r>
            </a:p>
            <a:p>
              <a:pPr algn="just"/>
              <a:r>
                <a:rPr lang="en-US" altLang="en-US" sz="1400" b="1"/>
                <a:t>-klik Menu Utama atau Alt M menuju T01</a:t>
              </a:r>
            </a:p>
            <a:p>
              <a:pPr algn="just"/>
              <a:endParaRPr lang="en-US" altLang="en-US" sz="1400" b="1"/>
            </a:p>
          </p:txBody>
        </p:sp>
      </p:grp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7290" name="desk1"/>
          <p:cNvSpPr>
            <a:spLocks noEditPoints="1" noChangeArrowheads="1"/>
          </p:cNvSpPr>
          <p:nvPr/>
        </p:nvSpPr>
        <p:spPr bwMode="auto">
          <a:xfrm>
            <a:off x="1219200" y="4191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S</a:t>
            </a:r>
            <a:r>
              <a:rPr lang="en-US" altLang="en-US" sz="1400"/>
              <a:t>impan</a:t>
            </a:r>
          </a:p>
        </p:txBody>
      </p:sp>
      <p:sp>
        <p:nvSpPr>
          <p:cNvPr id="97291" name="desk1"/>
          <p:cNvSpPr>
            <a:spLocks noEditPoints="1" noChangeArrowheads="1"/>
          </p:cNvSpPr>
          <p:nvPr/>
        </p:nvSpPr>
        <p:spPr bwMode="auto">
          <a:xfrm>
            <a:off x="2667000" y="4191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B</a:t>
            </a:r>
            <a:r>
              <a:rPr lang="en-US" altLang="en-US" sz="1400"/>
              <a:t>atal</a:t>
            </a:r>
          </a:p>
        </p:txBody>
      </p:sp>
      <p:sp>
        <p:nvSpPr>
          <p:cNvPr id="97295" name="desk1"/>
          <p:cNvSpPr>
            <a:spLocks noEditPoints="1" noChangeArrowheads="1"/>
          </p:cNvSpPr>
          <p:nvPr/>
        </p:nvSpPr>
        <p:spPr bwMode="auto">
          <a:xfrm>
            <a:off x="4419600" y="4191000"/>
            <a:ext cx="14478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M</a:t>
            </a:r>
            <a:r>
              <a:rPr lang="en-US" altLang="en-US" sz="1400"/>
              <a:t>enu Utama</a:t>
            </a: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2286000" y="21336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1295400" y="2057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Nama</a:t>
            </a:r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1371600" y="247015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Tgl Lahir</a:t>
            </a:r>
          </a:p>
        </p:txBody>
      </p:sp>
      <p:grpSp>
        <p:nvGrpSpPr>
          <p:cNvPr id="97308" name="Group 28"/>
          <p:cNvGrpSpPr>
            <a:grpSpLocks/>
          </p:cNvGrpSpPr>
          <p:nvPr/>
        </p:nvGrpSpPr>
        <p:grpSpPr bwMode="auto">
          <a:xfrm>
            <a:off x="2286000" y="2514600"/>
            <a:ext cx="533400" cy="304800"/>
            <a:chOff x="1440" y="1584"/>
            <a:chExt cx="336" cy="192"/>
          </a:xfrm>
        </p:grpSpPr>
        <p:sp>
          <p:nvSpPr>
            <p:cNvPr id="97298" name="Rectangle 18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6" name="Line 26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7" name="AutoShape 27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311" name="Group 31"/>
          <p:cNvGrpSpPr>
            <a:grpSpLocks/>
          </p:cNvGrpSpPr>
          <p:nvPr/>
        </p:nvGrpSpPr>
        <p:grpSpPr bwMode="auto">
          <a:xfrm>
            <a:off x="3352800" y="2514600"/>
            <a:ext cx="533400" cy="304800"/>
            <a:chOff x="1440" y="1584"/>
            <a:chExt cx="336" cy="192"/>
          </a:xfrm>
        </p:grpSpPr>
        <p:sp>
          <p:nvSpPr>
            <p:cNvPr id="97312" name="Rectangle 32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3" name="Line 33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4" name="AutoShape 34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315" name="Group 35"/>
          <p:cNvGrpSpPr>
            <a:grpSpLocks/>
          </p:cNvGrpSpPr>
          <p:nvPr/>
        </p:nvGrpSpPr>
        <p:grpSpPr bwMode="auto">
          <a:xfrm>
            <a:off x="4724400" y="2514600"/>
            <a:ext cx="533400" cy="304800"/>
            <a:chOff x="1440" y="1584"/>
            <a:chExt cx="336" cy="192"/>
          </a:xfrm>
        </p:grpSpPr>
        <p:sp>
          <p:nvSpPr>
            <p:cNvPr id="97316" name="Rectangle 36"/>
            <p:cNvSpPr>
              <a:spLocks noChangeArrowheads="1"/>
            </p:cNvSpPr>
            <p:nvPr/>
          </p:nvSpPr>
          <p:spPr bwMode="auto">
            <a:xfrm>
              <a:off x="1440" y="1584"/>
              <a:ext cx="3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17" name="Line 37"/>
            <p:cNvSpPr>
              <a:spLocks noChangeShapeType="1"/>
            </p:cNvSpPr>
            <p:nvPr/>
          </p:nvSpPr>
          <p:spPr bwMode="auto">
            <a:xfrm>
              <a:off x="1632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8" name="AutoShape 38"/>
            <p:cNvSpPr>
              <a:spLocks noChangeArrowheads="1"/>
            </p:cNvSpPr>
            <p:nvPr/>
          </p:nvSpPr>
          <p:spPr bwMode="auto">
            <a:xfrm rot="10800000">
              <a:off x="1632" y="161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19" name="Rectangle 39"/>
          <p:cNvSpPr>
            <a:spLocks noChangeArrowheads="1"/>
          </p:cNvSpPr>
          <p:nvPr/>
        </p:nvSpPr>
        <p:spPr bwMode="auto">
          <a:xfrm>
            <a:off x="2667000" y="247015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Bln</a:t>
            </a:r>
          </a:p>
        </p:txBody>
      </p:sp>
      <p:sp>
        <p:nvSpPr>
          <p:cNvPr id="97320" name="Rectangle 40"/>
          <p:cNvSpPr>
            <a:spLocks noChangeArrowheads="1"/>
          </p:cNvSpPr>
          <p:nvPr/>
        </p:nvSpPr>
        <p:spPr bwMode="auto">
          <a:xfrm>
            <a:off x="3962400" y="247015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Thn</a:t>
            </a:r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1752600" y="2819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Dan seterusnya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Jaringan Semantik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3CF-D13F-4523-AA03-E18BFBC89C2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685800" y="1905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8382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6" name="Freeform 22"/>
          <p:cNvSpPr>
            <a:spLocks/>
          </p:cNvSpPr>
          <p:nvPr/>
        </p:nvSpPr>
        <p:spPr bwMode="auto">
          <a:xfrm>
            <a:off x="6248400" y="21336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1828800" y="1676400"/>
            <a:ext cx="12192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Tampilan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 sz="1200"/>
          </a:p>
          <a:p>
            <a:pPr>
              <a:spcBef>
                <a:spcPct val="50000"/>
              </a:spcBef>
            </a:pPr>
            <a:r>
              <a:rPr lang="en-US" altLang="en-US"/>
              <a:t>Navigasi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Pesan</a:t>
            </a:r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3810000" y="4572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T03</a:t>
            </a:r>
          </a:p>
        </p:txBody>
      </p:sp>
      <p:sp>
        <p:nvSpPr>
          <p:cNvPr id="98329" name="Oval 25"/>
          <p:cNvSpPr>
            <a:spLocks noChangeArrowheads="1"/>
          </p:cNvSpPr>
          <p:nvPr/>
        </p:nvSpPr>
        <p:spPr bwMode="auto">
          <a:xfrm>
            <a:off x="6172200" y="26670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T02</a:t>
            </a:r>
          </a:p>
        </p:txBody>
      </p:sp>
      <p:sp>
        <p:nvSpPr>
          <p:cNvPr id="98330" name="Oval 26"/>
          <p:cNvSpPr>
            <a:spLocks noChangeArrowheads="1"/>
          </p:cNvSpPr>
          <p:nvPr/>
        </p:nvSpPr>
        <p:spPr bwMode="auto">
          <a:xfrm>
            <a:off x="3810000" y="2590800"/>
            <a:ext cx="900113" cy="900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T01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47244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 flipH="1">
            <a:off x="4648200" y="3200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51054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Alt L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5105400" y="3214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Alt M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4114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 flipV="1">
            <a:off x="4343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4343400" y="37480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Alt M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3429000" y="3733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Alt D</a:t>
            </a:r>
          </a:p>
        </p:txBody>
      </p:sp>
      <p:sp>
        <p:nvSpPr>
          <p:cNvPr id="98339" name="Freeform 35"/>
          <p:cNvSpPr>
            <a:spLocks/>
          </p:cNvSpPr>
          <p:nvPr/>
        </p:nvSpPr>
        <p:spPr bwMode="auto">
          <a:xfrm>
            <a:off x="912813" y="4033838"/>
            <a:ext cx="806450" cy="674687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0" name="Freeform 36"/>
          <p:cNvSpPr>
            <a:spLocks/>
          </p:cNvSpPr>
          <p:nvPr/>
        </p:nvSpPr>
        <p:spPr bwMode="auto">
          <a:xfrm>
            <a:off x="3886200" y="20574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1" name="Freeform 37"/>
          <p:cNvSpPr>
            <a:spLocks/>
          </p:cNvSpPr>
          <p:nvPr/>
        </p:nvSpPr>
        <p:spPr bwMode="auto">
          <a:xfrm rot="10800000">
            <a:off x="3886200" y="5334000"/>
            <a:ext cx="730250" cy="685800"/>
          </a:xfrm>
          <a:custGeom>
            <a:avLst/>
            <a:gdLst>
              <a:gd name="T0" fmla="*/ 0 w 508"/>
              <a:gd name="T1" fmla="*/ 415 h 425"/>
              <a:gd name="T2" fmla="*/ 78 w 508"/>
              <a:gd name="T3" fmla="*/ 191 h 425"/>
              <a:gd name="T4" fmla="*/ 147 w 508"/>
              <a:gd name="T5" fmla="*/ 64 h 425"/>
              <a:gd name="T6" fmla="*/ 241 w 508"/>
              <a:gd name="T7" fmla="*/ 3 h 425"/>
              <a:gd name="T8" fmla="*/ 342 w 508"/>
              <a:gd name="T9" fmla="*/ 44 h 425"/>
              <a:gd name="T10" fmla="*/ 410 w 508"/>
              <a:gd name="T11" fmla="*/ 171 h 425"/>
              <a:gd name="T12" fmla="*/ 508 w 508"/>
              <a:gd name="T13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8" h="425">
                <a:moveTo>
                  <a:pt x="0" y="415"/>
                </a:moveTo>
                <a:cubicBezTo>
                  <a:pt x="13" y="376"/>
                  <a:pt x="54" y="249"/>
                  <a:pt x="78" y="191"/>
                </a:cubicBezTo>
                <a:cubicBezTo>
                  <a:pt x="102" y="133"/>
                  <a:pt x="120" y="95"/>
                  <a:pt x="147" y="64"/>
                </a:cubicBezTo>
                <a:cubicBezTo>
                  <a:pt x="174" y="33"/>
                  <a:pt x="209" y="6"/>
                  <a:pt x="241" y="3"/>
                </a:cubicBezTo>
                <a:cubicBezTo>
                  <a:pt x="273" y="0"/>
                  <a:pt x="314" y="16"/>
                  <a:pt x="342" y="44"/>
                </a:cubicBezTo>
                <a:cubicBezTo>
                  <a:pt x="370" y="72"/>
                  <a:pt x="382" y="108"/>
                  <a:pt x="410" y="171"/>
                </a:cubicBezTo>
                <a:cubicBezTo>
                  <a:pt x="438" y="234"/>
                  <a:pt x="488" y="372"/>
                  <a:pt x="508" y="4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>
            <a:off x="3886200" y="1676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M01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63246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M02</a:t>
            </a: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15000000">
            <a:off x="3398044" y="5487194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M04</a:t>
            </a:r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 rot="6600000">
            <a:off x="4221957" y="56078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672" y="1241138"/>
            <a:ext cx="8229600" cy="914400"/>
          </a:xfrm>
        </p:spPr>
        <p:txBody>
          <a:bodyPr/>
          <a:lstStyle/>
          <a:p>
            <a:r>
              <a:rPr lang="en-GB" altLang="en-US" sz="3200" b="1" dirty="0" err="1"/>
              <a:t>Perancangan</a:t>
            </a:r>
            <a:r>
              <a:rPr lang="en-GB" altLang="en-US" sz="3200" b="1" dirty="0"/>
              <a:t> </a:t>
            </a:r>
            <a:r>
              <a:rPr lang="en-GB" altLang="en-US" sz="3200" b="1" dirty="0" err="1"/>
              <a:t>Sistem</a:t>
            </a:r>
            <a:r>
              <a:rPr lang="en-GB" altLang="en-US" sz="3200" b="1" dirty="0"/>
              <a:t> </a:t>
            </a:r>
            <a:r>
              <a:rPr lang="en-GB" altLang="en-US" sz="3200" b="1" dirty="0" err="1"/>
              <a:t>Interaksi</a:t>
            </a:r>
            <a:r>
              <a:rPr lang="en-GB" altLang="en-US" sz="3200" b="1" dirty="0"/>
              <a:t> </a:t>
            </a:r>
            <a:r>
              <a:rPr lang="en-GB" altLang="en-US" sz="3200" b="1" dirty="0" err="1"/>
              <a:t>Manusia</a:t>
            </a:r>
            <a:r>
              <a:rPr lang="en-GB" altLang="en-US" sz="3200" b="1" dirty="0"/>
              <a:t> </a:t>
            </a:r>
            <a:r>
              <a:rPr lang="en-GB" altLang="en-US" sz="3200" b="1" dirty="0" err="1"/>
              <a:t>Komputer</a:t>
            </a:r>
            <a:endParaRPr lang="en-US" altLang="en-US" sz="3200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69295" y="2362200"/>
            <a:ext cx="7010400" cy="3883024"/>
          </a:xfrm>
          <a:noFill/>
          <a:ln/>
        </p:spPr>
        <p:txBody>
          <a:bodyPr/>
          <a:lstStyle/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altLang="en-US" sz="1600" b="1" dirty="0" err="1" smtClean="0"/>
              <a:t>Jenis</a:t>
            </a:r>
            <a:r>
              <a:rPr lang="en-GB" altLang="en-US" sz="1600" b="1" dirty="0" smtClean="0"/>
              <a:t> </a:t>
            </a:r>
            <a:r>
              <a:rPr lang="en-GB" altLang="en-US" sz="1600" b="1" dirty="0" err="1"/>
              <a:t>Perangkat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Lunak</a:t>
            </a:r>
            <a:endParaRPr lang="en-GB" altLang="en-US" sz="1600" b="1" dirty="0"/>
          </a:p>
          <a:p>
            <a:pPr marL="990600" lvl="1" indent="-533400" algn="just">
              <a:lnSpc>
                <a:spcPct val="80000"/>
              </a:lnSpc>
            </a:pPr>
            <a:r>
              <a:rPr lang="en-US" altLang="en-US" sz="1600" b="1" dirty="0"/>
              <a:t>General Purpose Software (</a:t>
            </a:r>
            <a:r>
              <a:rPr lang="en-US" altLang="en-US" sz="1600" b="1" i="1" dirty="0"/>
              <a:t>Public Software</a:t>
            </a:r>
            <a:r>
              <a:rPr lang="en-US" altLang="en-US" sz="1600" b="1" dirty="0"/>
              <a:t>)</a:t>
            </a:r>
          </a:p>
          <a:p>
            <a:pPr marL="990600" lvl="1" indent="-533400" algn="just">
              <a:lnSpc>
                <a:spcPct val="80000"/>
              </a:lnSpc>
            </a:pPr>
            <a:r>
              <a:rPr lang="en-US" altLang="en-US" sz="1600" b="1" dirty="0"/>
              <a:t>Special Purpose Software (</a:t>
            </a:r>
            <a:r>
              <a:rPr lang="en-US" altLang="en-US" sz="1600" b="1" i="1" dirty="0"/>
              <a:t>Job Order Software/ Made Tailor Software</a:t>
            </a:r>
            <a:r>
              <a:rPr lang="en-US" altLang="en-US" sz="1600" b="1" dirty="0"/>
              <a:t>)</a:t>
            </a:r>
            <a:endParaRPr lang="en-GB" altLang="en-US" sz="1600" b="1" dirty="0"/>
          </a:p>
          <a:p>
            <a:pPr marL="609600" indent="-609600" algn="just">
              <a:lnSpc>
                <a:spcPct val="80000"/>
              </a:lnSpc>
            </a:pPr>
            <a:endParaRPr lang="en-GB" altLang="en-US" sz="1600" b="1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altLang="en-US" sz="1600" b="1" dirty="0" err="1"/>
              <a:t>Pendekatan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Perancangan</a:t>
            </a:r>
            <a:endParaRPr lang="en-GB" altLang="en-US" sz="1600" b="1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altLang="en-US" sz="1600" b="1" dirty="0" smtClean="0"/>
              <a:t>User-</a:t>
            </a:r>
            <a:r>
              <a:rPr lang="en-GB" altLang="en-US" sz="1600" b="1" dirty="0" err="1" smtClean="0"/>
              <a:t>centered</a:t>
            </a:r>
            <a:r>
              <a:rPr lang="en-GB" altLang="en-US" sz="1600" b="1" dirty="0" smtClean="0"/>
              <a:t> </a:t>
            </a:r>
            <a:r>
              <a:rPr lang="en-GB" altLang="en-US" sz="1600" b="1" dirty="0"/>
              <a:t>design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600" dirty="0" err="1"/>
              <a:t>Perancangan</a:t>
            </a:r>
            <a:r>
              <a:rPr lang="en-US" altLang="en-US" sz="1600" dirty="0"/>
              <a:t> yang </a:t>
            </a:r>
            <a:r>
              <a:rPr lang="en-US" altLang="en-US" sz="1600" dirty="0" err="1"/>
              <a:t>melibatkan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pengguna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dalam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pembuatan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antarmuka</a:t>
            </a:r>
            <a:endParaRPr lang="en-US" altLang="en-US" sz="1600" b="1" i="1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altLang="en-US" sz="1600" b="1" i="1" dirty="0" smtClean="0"/>
              <a:t>User </a:t>
            </a:r>
            <a:r>
              <a:rPr lang="en-US" altLang="en-US" sz="1600" b="1" i="1" dirty="0"/>
              <a:t>design Approach</a:t>
            </a:r>
            <a:endParaRPr lang="en-US" altLang="en-US" sz="1600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dirty="0" err="1"/>
              <a:t>Perancangan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antarmuka</a:t>
            </a:r>
            <a:r>
              <a:rPr lang="en-US" altLang="en-US" sz="1600" dirty="0"/>
              <a:t> yang </a:t>
            </a:r>
            <a:r>
              <a:rPr lang="en-US" altLang="en-US" sz="1600" dirty="0" err="1"/>
              <a:t>dilakukan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pengguna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9851-CF68-4A44-815E-847E5269031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02" y="1294356"/>
            <a:ext cx="8229600" cy="914400"/>
          </a:xfrm>
        </p:spPr>
        <p:txBody>
          <a:bodyPr/>
          <a:lstStyle/>
          <a:p>
            <a:r>
              <a:rPr lang="en-GB" altLang="en-US" sz="1800" b="1" dirty="0"/>
              <a:t>PRINSIP DAN PETUNJUK PERANCANGAN </a:t>
            </a:r>
            <a:br>
              <a:rPr lang="en-GB" altLang="en-US" sz="1800" b="1" dirty="0"/>
            </a:br>
            <a:r>
              <a:rPr lang="en-US" altLang="en-US" sz="1800" b="1" dirty="0" err="1"/>
              <a:t>Empat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Komponen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Antarmuka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Pengguna</a:t>
            </a:r>
            <a:r>
              <a:rPr lang="en-US" altLang="en-US" sz="1800" dirty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89908" y="2208756"/>
            <a:ext cx="8229600" cy="3505200"/>
          </a:xfrm>
          <a:noFill/>
          <a:ln/>
        </p:spPr>
        <p:txBody>
          <a:bodyPr/>
          <a:lstStyle/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altLang="en-US" sz="1400" b="1" dirty="0"/>
              <a:t>Model </a:t>
            </a:r>
            <a:r>
              <a:rPr lang="en-US" altLang="en-US" sz="1400" b="1" dirty="0" err="1" smtClean="0"/>
              <a:t>Pengguna</a:t>
            </a:r>
            <a:r>
              <a:rPr lang="en-US" altLang="en-US" sz="1400" b="1" dirty="0" smtClean="0"/>
              <a:t> (</a:t>
            </a:r>
            <a:r>
              <a:rPr lang="en-US" altLang="en-US" sz="1400" b="1" smtClean="0"/>
              <a:t>User Experience Model)</a:t>
            </a:r>
            <a:endParaRPr lang="en-US" altLang="en-US" sz="1400" b="1" dirty="0"/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en-US" sz="1400" b="1" dirty="0"/>
              <a:t>	</a:t>
            </a:r>
            <a:r>
              <a:rPr lang="en-US" altLang="en-US" sz="1400" b="1" dirty="0" err="1"/>
              <a:t>Merupakan</a:t>
            </a:r>
            <a:r>
              <a:rPr lang="en-US" altLang="en-US" sz="1400" b="1" dirty="0"/>
              <a:t> model </a:t>
            </a:r>
            <a:r>
              <a:rPr lang="en-US" altLang="en-US" sz="1400" b="1" dirty="0" err="1"/>
              <a:t>konseptual</a:t>
            </a:r>
            <a:r>
              <a:rPr lang="en-US" altLang="en-US" sz="1400" b="1" dirty="0"/>
              <a:t> yang </a:t>
            </a:r>
            <a:r>
              <a:rPr lang="en-US" altLang="en-US" sz="1400" b="1" dirty="0" err="1"/>
              <a:t>diinginkan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pengguna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dalam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memanipulasi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informasi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dan</a:t>
            </a:r>
            <a:r>
              <a:rPr lang="en-US" altLang="en-US" sz="1400" b="1" dirty="0"/>
              <a:t> proses yang </a:t>
            </a:r>
            <a:r>
              <a:rPr lang="en-US" altLang="en-US" sz="1400" b="1" dirty="0" err="1"/>
              <a:t>dia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aplikasikan</a:t>
            </a:r>
            <a:endParaRPr lang="en-US" altLang="en-US" sz="1400" b="1" dirty="0"/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AutoNum type="arabicPeriod" startAt="2"/>
            </a:pPr>
            <a:r>
              <a:rPr lang="en-US" altLang="en-US" sz="1400" b="1" dirty="0"/>
              <a:t>Bahasa </a:t>
            </a:r>
            <a:r>
              <a:rPr lang="en-US" altLang="en-US" sz="1400" b="1" dirty="0" err="1"/>
              <a:t>perintah</a:t>
            </a:r>
            <a:endParaRPr lang="en-US" altLang="en-US" sz="1400" b="1" dirty="0"/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en-US" sz="1400" b="1" dirty="0"/>
              <a:t>	</a:t>
            </a:r>
            <a:r>
              <a:rPr lang="en-US" altLang="en-US" sz="1400" b="1" dirty="0" err="1"/>
              <a:t>Merupakan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piranti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untuk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memanipulasi</a:t>
            </a:r>
            <a:r>
              <a:rPr lang="en-US" altLang="en-US" sz="1400" b="1" dirty="0"/>
              <a:t> model</a:t>
            </a:r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AutoNum type="arabicPeriod" startAt="3"/>
            </a:pPr>
            <a:r>
              <a:rPr lang="en-US" altLang="en-US" sz="1400" b="1" dirty="0" err="1"/>
              <a:t>Umpanbalik</a:t>
            </a:r>
            <a:endParaRPr lang="en-US" altLang="en-US" sz="1400" b="1" dirty="0"/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en-US" sz="1400" b="1" dirty="0"/>
              <a:t>	</a:t>
            </a:r>
            <a:r>
              <a:rPr lang="en-US" altLang="en-US" sz="1400" b="1" dirty="0" err="1"/>
              <a:t>Merupakan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kemampuan</a:t>
            </a:r>
            <a:r>
              <a:rPr lang="en-US" altLang="en-US" sz="1400" b="1" dirty="0"/>
              <a:t> program </a:t>
            </a:r>
            <a:r>
              <a:rPr lang="en-US" altLang="en-US" sz="1400" b="1" dirty="0" err="1"/>
              <a:t>untuk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membantu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pengguna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dalam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mengoperasikan</a:t>
            </a:r>
            <a:r>
              <a:rPr lang="en-US" altLang="en-US" sz="1400" b="1" dirty="0"/>
              <a:t> program</a:t>
            </a:r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AutoNum type="arabicPeriod" startAt="4"/>
            </a:pPr>
            <a:r>
              <a:rPr lang="en-US" altLang="en-US" sz="1400" b="1" dirty="0" err="1"/>
              <a:t>Penampilan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informasi</a:t>
            </a:r>
            <a:endParaRPr lang="en-US" altLang="en-US" sz="1400" b="1" dirty="0"/>
          </a:p>
          <a:p>
            <a:pPr marL="609600" indent="-60960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en-US" sz="1400" b="1" dirty="0"/>
              <a:t>	</a:t>
            </a:r>
            <a:r>
              <a:rPr lang="en-US" altLang="en-US" sz="1400" b="1" dirty="0" err="1"/>
              <a:t>Merupakan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petunjuk</a:t>
            </a:r>
            <a:r>
              <a:rPr lang="en-US" altLang="en-US" sz="1400" b="1" dirty="0"/>
              <a:t> status </a:t>
            </a:r>
            <a:r>
              <a:rPr lang="en-US" altLang="en-US" sz="1400" b="1" dirty="0" err="1"/>
              <a:t>informasi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atau</a:t>
            </a:r>
            <a:r>
              <a:rPr lang="en-US" altLang="en-US" sz="1400" b="1" dirty="0"/>
              <a:t> program </a:t>
            </a:r>
            <a:r>
              <a:rPr lang="en-US" altLang="en-US" sz="1400" b="1" dirty="0" err="1"/>
              <a:t>ketika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pengguna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melakukan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tindakan</a:t>
            </a:r>
            <a:r>
              <a:rPr lang="en-US" altLang="en-US" sz="1400" b="1" dirty="0"/>
              <a:t>, </a:t>
            </a:r>
            <a:r>
              <a:rPr lang="en-US" altLang="en-US" sz="1400" b="1" dirty="0" err="1"/>
              <a:t>perlu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dirancangan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pesan-pesan</a:t>
            </a:r>
            <a:r>
              <a:rPr lang="en-US" altLang="en-US" sz="1400" b="1" dirty="0"/>
              <a:t> yang </a:t>
            </a:r>
            <a:r>
              <a:rPr lang="en-US" altLang="en-US" sz="1400" b="1" dirty="0" err="1"/>
              <a:t>efektif</a:t>
            </a:r>
            <a:endParaRPr lang="en-US" altLang="en-US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CD8-1E7A-4C72-B21A-A043D559341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454" y="1335443"/>
            <a:ext cx="8229600" cy="914400"/>
          </a:xfrm>
        </p:spPr>
        <p:txBody>
          <a:bodyPr/>
          <a:lstStyle/>
          <a:p>
            <a:r>
              <a:rPr lang="en-GB" altLang="en-US" sz="2400" b="1" dirty="0" err="1"/>
              <a:t>Perancangan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Sistem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Interaksi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Manusia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Komputer</a:t>
            </a:r>
            <a:endParaRPr lang="en-US" altLang="en-US" sz="2400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2825"/>
            <a:ext cx="8229600" cy="39624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GB" altLang="en-US" sz="1600" b="1" dirty="0" err="1"/>
              <a:t>Urutan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Perancangan</a:t>
            </a:r>
            <a:endParaRPr lang="en-GB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Penentuan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Ragam</a:t>
            </a:r>
            <a:r>
              <a:rPr lang="en-US" altLang="en-US" sz="1600" b="1" dirty="0"/>
              <a:t> Dialog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Perancangan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Struktur</a:t>
            </a:r>
            <a:r>
              <a:rPr lang="en-US" altLang="en-US" sz="1600" b="1" dirty="0"/>
              <a:t> Dialog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Perancangan</a:t>
            </a:r>
            <a:r>
              <a:rPr lang="en-US" altLang="en-US" sz="1600" b="1" dirty="0"/>
              <a:t> Format </a:t>
            </a:r>
            <a:r>
              <a:rPr lang="en-US" altLang="en-US" sz="1600" b="1" dirty="0" err="1"/>
              <a:t>Pesan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Perancangan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penanganan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kesalahan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Perancangan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Struktur</a:t>
            </a:r>
            <a:r>
              <a:rPr lang="en-US" altLang="en-US" sz="1600" b="1" dirty="0"/>
              <a:t> Data</a:t>
            </a:r>
            <a:endParaRPr lang="en-US" altLang="en-US" sz="1600" b="1" u="sng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1600" b="1" u="sng" dirty="0" err="1"/>
              <a:t>Tampilan</a:t>
            </a:r>
            <a:r>
              <a:rPr lang="en-US" altLang="en-US" sz="1600" b="1" u="sng" dirty="0"/>
              <a:t> </a:t>
            </a:r>
            <a:r>
              <a:rPr lang="en-US" altLang="en-US" sz="1600" b="1" u="sng" dirty="0" err="1"/>
              <a:t>Berbasis</a:t>
            </a:r>
            <a:r>
              <a:rPr lang="en-US" altLang="en-US" sz="1600" b="1" u="sng" dirty="0"/>
              <a:t> </a:t>
            </a:r>
            <a:r>
              <a:rPr lang="en-US" altLang="en-US" sz="1600" b="1" u="sng" dirty="0" err="1"/>
              <a:t>Teks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Urutan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Penyajian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Kelonggaran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Pengelompokan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Relevansi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Konsistensi</a:t>
            </a:r>
            <a:endParaRPr lang="en-US" altLang="en-US" sz="1600" b="1" dirty="0"/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altLang="en-US" sz="1600" b="1" dirty="0" err="1"/>
              <a:t>Kesederhanaan</a:t>
            </a:r>
            <a:endParaRPr lang="en-US" alt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54A-B7E9-4BE5-9640-98DCE3EB0C2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295" y="1405150"/>
            <a:ext cx="8229600" cy="914400"/>
          </a:xfrm>
        </p:spPr>
        <p:txBody>
          <a:bodyPr/>
          <a:lstStyle/>
          <a:p>
            <a:r>
              <a:rPr lang="en-GB" altLang="en-US" sz="2400" b="1" dirty="0" err="1"/>
              <a:t>Perancangan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Sistem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Interaksi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Manusia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Komputer</a:t>
            </a:r>
            <a:endParaRPr lang="en-US" altLang="en-US" sz="2400" b="1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86770" y="2556918"/>
            <a:ext cx="8229600" cy="36576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1400" b="1" u="sng" dirty="0" err="1"/>
              <a:t>Tampilan</a:t>
            </a:r>
            <a:r>
              <a:rPr lang="en-US" altLang="en-US" sz="1400" b="1" u="sng" dirty="0"/>
              <a:t> </a:t>
            </a:r>
            <a:r>
              <a:rPr lang="en-US" altLang="en-US" sz="1400" b="1" u="sng" dirty="0" err="1"/>
              <a:t>Berbasis</a:t>
            </a:r>
            <a:r>
              <a:rPr lang="en-US" altLang="en-US" sz="1400" b="1" u="sng" dirty="0"/>
              <a:t> </a:t>
            </a:r>
            <a:r>
              <a:rPr lang="en-US" altLang="en-US" sz="1400" b="1" u="sng" dirty="0" err="1"/>
              <a:t>Grafis</a:t>
            </a:r>
            <a:endParaRPr lang="es-ES" altLang="en-US" sz="1400" b="1" dirty="0"/>
          </a:p>
          <a:p>
            <a:pPr marL="990600" lvl="1" indent="-533400">
              <a:buFontTx/>
              <a:buAutoNum type="arabicPeriod"/>
            </a:pPr>
            <a:r>
              <a:rPr lang="es-ES" altLang="en-US" sz="1400" b="1" dirty="0" err="1"/>
              <a:t>Ilusi</a:t>
            </a:r>
            <a:r>
              <a:rPr lang="es-ES" altLang="en-US" sz="1400" b="1" dirty="0"/>
              <a:t> pada </a:t>
            </a:r>
            <a:r>
              <a:rPr lang="es-ES" altLang="en-US" sz="1400" b="1" dirty="0" err="1"/>
              <a:t>obyek-obyek</a:t>
            </a:r>
            <a:r>
              <a:rPr lang="es-ES" altLang="en-US" sz="1400" b="1" dirty="0"/>
              <a:t> yang </a:t>
            </a:r>
            <a:r>
              <a:rPr lang="es-ES" altLang="en-US" sz="1400" b="1" dirty="0" err="1"/>
              <a:t>dapat</a:t>
            </a:r>
            <a:r>
              <a:rPr lang="es-ES" altLang="en-US" sz="1400" b="1" dirty="0"/>
              <a:t> </a:t>
            </a:r>
            <a:r>
              <a:rPr lang="es-ES" altLang="en-US" sz="1400" b="1" dirty="0" err="1"/>
              <a:t>dimanipulasi</a:t>
            </a:r>
            <a:endParaRPr lang="en-US" altLang="en-US" sz="1400" b="1" dirty="0"/>
          </a:p>
          <a:p>
            <a:pPr marL="990600" lvl="1" indent="-533400">
              <a:buFontTx/>
              <a:buAutoNum type="arabicPeriod"/>
            </a:pPr>
            <a:r>
              <a:rPr lang="en-US" altLang="en-US" sz="1400" b="1" dirty="0" err="1"/>
              <a:t>Urutan</a:t>
            </a:r>
            <a:r>
              <a:rPr lang="en-US" altLang="en-US" sz="1400" b="1" dirty="0"/>
              <a:t> Visual </a:t>
            </a:r>
            <a:r>
              <a:rPr lang="en-US" altLang="en-US" sz="1400" b="1" dirty="0" err="1"/>
              <a:t>dan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Fokus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Pengguna</a:t>
            </a:r>
            <a:endParaRPr lang="en-US" altLang="en-US" sz="1400" b="1" dirty="0"/>
          </a:p>
          <a:p>
            <a:pPr marL="990600" lvl="1" indent="-533400">
              <a:buFontTx/>
              <a:buAutoNum type="arabicPeriod"/>
            </a:pPr>
            <a:r>
              <a:rPr lang="en-US" altLang="en-US" sz="1400" b="1" dirty="0" err="1"/>
              <a:t>Struktur</a:t>
            </a:r>
            <a:r>
              <a:rPr lang="en-US" altLang="en-US" sz="1400" b="1" dirty="0"/>
              <a:t> Internal</a:t>
            </a:r>
            <a:endParaRPr lang="sv-SE" altLang="en-US" sz="1400" b="1" dirty="0"/>
          </a:p>
          <a:p>
            <a:pPr marL="990600" lvl="1" indent="-533400">
              <a:buFontTx/>
              <a:buAutoNum type="arabicPeriod"/>
            </a:pPr>
            <a:r>
              <a:rPr lang="sv-SE" altLang="en-US" sz="1400" b="1" dirty="0"/>
              <a:t>Kosakata Grafis yang Konsisten dan Sesuai</a:t>
            </a:r>
            <a:endParaRPr lang="en-US" altLang="en-US" sz="1400" b="1" dirty="0"/>
          </a:p>
          <a:p>
            <a:pPr marL="990600" lvl="1" indent="-533400">
              <a:buFontTx/>
              <a:buAutoNum type="arabicPeriod"/>
            </a:pPr>
            <a:r>
              <a:rPr lang="en-US" altLang="en-US" sz="1400" b="1" dirty="0" err="1"/>
              <a:t>Kesesuaian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dengan</a:t>
            </a:r>
            <a:r>
              <a:rPr lang="en-US" altLang="en-US" sz="1400" b="1" dirty="0"/>
              <a:t> media</a:t>
            </a:r>
            <a:endParaRPr lang="en-US" altLang="en-US" sz="1400" b="1" u="sng" dirty="0"/>
          </a:p>
          <a:p>
            <a:pPr marL="609600" indent="-609600">
              <a:buFontTx/>
              <a:buNone/>
            </a:pPr>
            <a:r>
              <a:rPr lang="en-US" altLang="en-US" sz="1400" b="1" u="sng" dirty="0" err="1"/>
              <a:t>Waktu</a:t>
            </a:r>
            <a:r>
              <a:rPr lang="en-US" altLang="en-US" sz="1400" b="1" u="sng" dirty="0"/>
              <a:t> </a:t>
            </a:r>
            <a:r>
              <a:rPr lang="en-US" altLang="en-US" sz="1400" b="1" u="sng" dirty="0" err="1"/>
              <a:t>Tanggap</a:t>
            </a:r>
            <a:endParaRPr lang="en-US" altLang="en-US" sz="1400" b="1" dirty="0"/>
          </a:p>
          <a:p>
            <a:pPr marL="609600" indent="-609600">
              <a:buFontTx/>
              <a:buNone/>
            </a:pPr>
            <a:r>
              <a:rPr lang="en-US" altLang="en-US" sz="1400" b="1" dirty="0"/>
              <a:t>	</a:t>
            </a:r>
            <a:r>
              <a:rPr lang="en-US" altLang="en-US" sz="1400" b="1" dirty="0" err="1"/>
              <a:t>Merupakan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waktu</a:t>
            </a:r>
            <a:r>
              <a:rPr lang="en-US" altLang="en-US" sz="1400" b="1" dirty="0"/>
              <a:t> yang </a:t>
            </a:r>
            <a:r>
              <a:rPr lang="en-US" altLang="en-US" sz="1400" b="1" dirty="0" err="1"/>
              <a:t>dibutuhkan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suatu</a:t>
            </a:r>
            <a:r>
              <a:rPr lang="en-US" altLang="en-US" sz="1400" b="1" dirty="0"/>
              <a:t> proses </a:t>
            </a:r>
            <a:r>
              <a:rPr lang="en-US" altLang="en-US" sz="1400" b="1" dirty="0" err="1"/>
              <a:t>terjadi</a:t>
            </a:r>
            <a:endParaRPr lang="en-US" altLang="en-US" sz="1400" b="1" u="sng" dirty="0"/>
          </a:p>
          <a:p>
            <a:pPr marL="609600" indent="-609600">
              <a:buFontTx/>
              <a:buNone/>
            </a:pPr>
            <a:r>
              <a:rPr lang="en-US" altLang="en-US" sz="1400" b="1" u="sng" dirty="0" err="1"/>
              <a:t>Penanganan</a:t>
            </a:r>
            <a:r>
              <a:rPr lang="en-US" altLang="en-US" sz="1400" b="1" u="sng" dirty="0"/>
              <a:t> </a:t>
            </a:r>
            <a:r>
              <a:rPr lang="en-US" altLang="en-US" sz="1400" b="1" u="sng" dirty="0" err="1"/>
              <a:t>kesalahan</a:t>
            </a:r>
            <a:endParaRPr lang="en-US" altLang="en-US" sz="1400" b="1" dirty="0"/>
          </a:p>
          <a:p>
            <a:pPr marL="609600" indent="-609600">
              <a:buFontTx/>
              <a:buNone/>
            </a:pPr>
            <a:r>
              <a:rPr lang="en-US" altLang="en-US" sz="1400" b="1" dirty="0"/>
              <a:t>	</a:t>
            </a:r>
            <a:r>
              <a:rPr lang="sv-SE" altLang="en-US" sz="1400" b="1" dirty="0" smtClean="0"/>
              <a:t>Penanganan </a:t>
            </a:r>
            <a:r>
              <a:rPr lang="sv-SE" altLang="en-US" sz="1400" b="1" dirty="0"/>
              <a:t>: buat modul </a:t>
            </a:r>
            <a:r>
              <a:rPr lang="sv-SE" altLang="en-US" sz="1400" b="1" i="1" dirty="0"/>
              <a:t>error trapping</a:t>
            </a:r>
            <a:r>
              <a:rPr lang="en-US" altLang="en-US" sz="1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DC53-C81F-4ECB-84D1-A8EEA2A06D77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6" name="Rectangle 8"/>
          <p:cNvSpPr>
            <a:spLocks noGrp="1" noChangeArrowheads="1"/>
          </p:cNvSpPr>
          <p:nvPr>
            <p:ph type="title"/>
          </p:nvPr>
        </p:nvSpPr>
        <p:spPr>
          <a:xfrm>
            <a:off x="365125" y="914401"/>
            <a:ext cx="8326438" cy="1063256"/>
          </a:xfrm>
        </p:spPr>
        <p:txBody>
          <a:bodyPr/>
          <a:lstStyle/>
          <a:p>
            <a:r>
              <a:rPr lang="en-US" altLang="en-US"/>
              <a:t>Contoh Berbasis Teks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D131-7880-4243-935D-309670473B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69295" y="1977657"/>
            <a:ext cx="7696200" cy="4308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	</a:t>
            </a:r>
            <a:r>
              <a:rPr lang="en-US" altLang="en-US" sz="1600" u="sng" dirty="0"/>
              <a:t>Data </a:t>
            </a:r>
            <a:r>
              <a:rPr lang="en-US" altLang="en-US" sz="1600" u="sng" dirty="0" err="1"/>
              <a:t>Pribadi</a:t>
            </a:r>
            <a:endParaRPr lang="en-US" altLang="en-US" sz="1600" u="sng" dirty="0"/>
          </a:p>
          <a:p>
            <a:endParaRPr lang="en-US" altLang="en-US" sz="1600" dirty="0"/>
          </a:p>
          <a:p>
            <a:r>
              <a:rPr lang="en-US" altLang="en-US" sz="1600" dirty="0"/>
              <a:t>	Nama 		: </a:t>
            </a:r>
            <a:endParaRPr lang="en-US" altLang="en-US" sz="1600" dirty="0" smtClean="0"/>
          </a:p>
          <a:p>
            <a:r>
              <a:rPr lang="en-US" altLang="en-US" sz="1600" dirty="0" smtClean="0"/>
              <a:t>	</a:t>
            </a:r>
            <a:r>
              <a:rPr lang="en-US" altLang="en-US" sz="1600" dirty="0" err="1" smtClean="0"/>
              <a:t>Tmpt</a:t>
            </a:r>
            <a:r>
              <a:rPr lang="en-US" altLang="en-US" sz="1600" dirty="0" smtClean="0"/>
              <a:t>/</a:t>
            </a:r>
            <a:r>
              <a:rPr lang="en-US" altLang="en-US" sz="1600" dirty="0" err="1" smtClean="0"/>
              <a:t>tgl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lahir</a:t>
            </a:r>
            <a:r>
              <a:rPr lang="en-US" altLang="en-US" sz="1600" dirty="0" smtClean="0"/>
              <a:t>	: </a:t>
            </a:r>
          </a:p>
          <a:p>
            <a:r>
              <a:rPr lang="en-US" altLang="en-US" sz="1600" dirty="0"/>
              <a:t>	</a:t>
            </a:r>
            <a:r>
              <a:rPr lang="en-US" altLang="en-US" sz="1600" dirty="0" err="1"/>
              <a:t>Jenis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Kelamin</a:t>
            </a:r>
            <a:r>
              <a:rPr lang="en-US" altLang="en-US" sz="1600" dirty="0"/>
              <a:t>	: </a:t>
            </a:r>
            <a:endParaRPr lang="en-US" altLang="en-US" sz="1600" dirty="0" smtClean="0"/>
          </a:p>
          <a:p>
            <a:r>
              <a:rPr lang="en-US" altLang="en-US" sz="1600" dirty="0"/>
              <a:t>	</a:t>
            </a:r>
            <a:r>
              <a:rPr lang="en-US" altLang="en-US" sz="1600" dirty="0" err="1"/>
              <a:t>Alamat</a:t>
            </a:r>
            <a:r>
              <a:rPr lang="en-US" altLang="en-US" sz="1600" dirty="0"/>
              <a:t>		: </a:t>
            </a:r>
            <a:endParaRPr lang="en-US" altLang="en-US" sz="1600" dirty="0" smtClean="0"/>
          </a:p>
          <a:p>
            <a:r>
              <a:rPr lang="en-US" altLang="en-US" sz="1600" dirty="0"/>
              <a:t>	</a:t>
            </a:r>
            <a:r>
              <a:rPr lang="en-US" altLang="en-US" sz="1600" dirty="0" err="1"/>
              <a:t>Telepon</a:t>
            </a:r>
            <a:r>
              <a:rPr lang="en-US" altLang="en-US" sz="1600" dirty="0"/>
              <a:t>		</a:t>
            </a:r>
            <a:r>
              <a:rPr lang="en-US" altLang="en-US" sz="1600" dirty="0" smtClean="0"/>
              <a:t>:</a:t>
            </a:r>
          </a:p>
          <a:p>
            <a:endParaRPr lang="en-US" altLang="en-US" sz="1600" dirty="0"/>
          </a:p>
          <a:p>
            <a:r>
              <a:rPr lang="en-US" altLang="en-US" sz="1600" dirty="0"/>
              <a:t>	</a:t>
            </a:r>
            <a:r>
              <a:rPr lang="en-US" altLang="en-US" sz="1600" u="sng" dirty="0" err="1"/>
              <a:t>Riwayat</a:t>
            </a:r>
            <a:r>
              <a:rPr lang="en-US" altLang="en-US" sz="1600" u="sng" dirty="0"/>
              <a:t> </a:t>
            </a:r>
            <a:r>
              <a:rPr lang="en-US" altLang="en-US" sz="1600" u="sng" dirty="0" err="1"/>
              <a:t>Pendidikan</a:t>
            </a:r>
            <a:endParaRPr lang="en-US" altLang="en-US" sz="1600" u="sng" dirty="0"/>
          </a:p>
          <a:p>
            <a:r>
              <a:rPr lang="en-US" altLang="en-US" sz="1600" dirty="0"/>
              <a:t>	</a:t>
            </a:r>
          </a:p>
          <a:p>
            <a:r>
              <a:rPr lang="en-US" altLang="en-US" sz="1600" dirty="0"/>
              <a:t>	SD 	</a:t>
            </a:r>
            <a:r>
              <a:rPr lang="en-US" altLang="en-US" sz="1600" dirty="0" smtClean="0"/>
              <a:t>:</a:t>
            </a:r>
            <a:endParaRPr lang="en-US" altLang="en-US" sz="1600" dirty="0"/>
          </a:p>
          <a:p>
            <a:r>
              <a:rPr lang="en-US" altLang="en-US" sz="1600" dirty="0"/>
              <a:t>	SMP	</a:t>
            </a:r>
            <a:r>
              <a:rPr lang="en-US" altLang="en-US" sz="1600" dirty="0" smtClean="0"/>
              <a:t>:</a:t>
            </a:r>
            <a:endParaRPr lang="en-US" altLang="en-US" sz="1600" dirty="0"/>
          </a:p>
          <a:p>
            <a:r>
              <a:rPr lang="en-US" altLang="en-US" sz="1600" dirty="0"/>
              <a:t>	SMA	</a:t>
            </a:r>
            <a:r>
              <a:rPr lang="en-US" altLang="en-US" sz="1600" dirty="0" smtClean="0"/>
              <a:t>:</a:t>
            </a:r>
            <a:endParaRPr lang="en-US" altLang="en-US" sz="1600" dirty="0"/>
          </a:p>
          <a:p>
            <a:r>
              <a:rPr lang="en-US" altLang="en-US" sz="1600" dirty="0"/>
              <a:t>	S1	</a:t>
            </a:r>
            <a:r>
              <a:rPr lang="en-US" altLang="en-US" sz="1600" dirty="0" smtClean="0"/>
              <a:t>:</a:t>
            </a:r>
            <a:endParaRPr lang="en-US" altLang="en-US" sz="1600" dirty="0"/>
          </a:p>
          <a:p>
            <a:endParaRPr lang="en-US" altLang="en-US" sz="1600" dirty="0"/>
          </a:p>
          <a:p>
            <a:r>
              <a:rPr lang="en-US" altLang="en-US" sz="1600" dirty="0"/>
              <a:t>	</a:t>
            </a:r>
            <a:r>
              <a:rPr lang="en-US" altLang="en-US" sz="1600" dirty="0" err="1"/>
              <a:t>Riwayat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Pekerjaan</a:t>
            </a:r>
            <a:endParaRPr lang="en-US" altLang="en-US" sz="1600" dirty="0"/>
          </a:p>
          <a:p>
            <a:r>
              <a:rPr lang="en-US" altLang="en-US" sz="1600" dirty="0"/>
              <a:t>	</a:t>
            </a:r>
            <a:r>
              <a:rPr lang="en-US" altLang="en-US" sz="1600" dirty="0" err="1"/>
              <a:t>dst</a:t>
            </a:r>
            <a:r>
              <a:rPr lang="en-US" altLang="en-US" sz="1600" dirty="0"/>
              <a:t>…….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569295" y="1034666"/>
            <a:ext cx="8326438" cy="641239"/>
          </a:xfrm>
        </p:spPr>
        <p:txBody>
          <a:bodyPr/>
          <a:lstStyle/>
          <a:p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Grafis</a:t>
            </a:r>
            <a:endParaRPr lang="en-US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04A2-EB73-4343-B474-563E9EA79B4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569295" y="1575086"/>
            <a:ext cx="76962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		</a:t>
            </a:r>
            <a:r>
              <a:rPr lang="en-US" altLang="en-US" sz="2800" dirty="0"/>
              <a:t>SISTEM INFORMASI KEUANGAN</a:t>
            </a:r>
          </a:p>
          <a:p>
            <a:r>
              <a:rPr lang="en-US" altLang="en-US" sz="2800" dirty="0"/>
              <a:t>		PT. SELALU MAJU BANDUNG</a:t>
            </a:r>
          </a:p>
        </p:txBody>
      </p:sp>
      <p:sp>
        <p:nvSpPr>
          <p:cNvPr id="100356" name="desk1"/>
          <p:cNvSpPr>
            <a:spLocks noEditPoints="1" noChangeArrowheads="1"/>
          </p:cNvSpPr>
          <p:nvPr/>
        </p:nvSpPr>
        <p:spPr bwMode="auto">
          <a:xfrm>
            <a:off x="4572000" y="50292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L</a:t>
            </a:r>
            <a:r>
              <a:rPr lang="en-US" altLang="en-US" sz="1400"/>
              <a:t>ogin</a:t>
            </a:r>
          </a:p>
        </p:txBody>
      </p:sp>
      <p:sp>
        <p:nvSpPr>
          <p:cNvPr id="100357" name="desk1"/>
          <p:cNvSpPr>
            <a:spLocks noEditPoints="1" noChangeArrowheads="1"/>
          </p:cNvSpPr>
          <p:nvPr/>
        </p:nvSpPr>
        <p:spPr bwMode="auto">
          <a:xfrm>
            <a:off x="6096000" y="5029200"/>
            <a:ext cx="16764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/>
              <a:t>Lupa </a:t>
            </a:r>
            <a:r>
              <a:rPr lang="en-US" altLang="en-US" sz="1400" u="sng"/>
              <a:t>P</a:t>
            </a:r>
            <a:r>
              <a:rPr lang="en-US" altLang="en-US" sz="1400"/>
              <a:t>assword</a:t>
            </a:r>
          </a:p>
        </p:txBody>
      </p:sp>
      <p:sp>
        <p:nvSpPr>
          <p:cNvPr id="100358" name="desk1"/>
          <p:cNvSpPr>
            <a:spLocks noEditPoints="1" noChangeArrowheads="1"/>
          </p:cNvSpPr>
          <p:nvPr/>
        </p:nvSpPr>
        <p:spPr bwMode="auto">
          <a:xfrm>
            <a:off x="5715000" y="38862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400"/>
          </a:p>
        </p:txBody>
      </p:sp>
      <p:sp>
        <p:nvSpPr>
          <p:cNvPr id="100359" name="desk1"/>
          <p:cNvSpPr>
            <a:spLocks noEditPoints="1" noChangeArrowheads="1"/>
          </p:cNvSpPr>
          <p:nvPr/>
        </p:nvSpPr>
        <p:spPr bwMode="auto">
          <a:xfrm>
            <a:off x="5715000" y="44196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400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711152" y="1675905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LOGO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762000" y="4572000"/>
            <a:ext cx="259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i="1"/>
              <a:t>Created by Disainer dkk</a:t>
            </a:r>
          </a:p>
          <a:p>
            <a:r>
              <a:rPr lang="en-US" altLang="en-US" i="1"/>
              <a:t>Bandung 2006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4448175" y="38862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User Id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4572000" y="44196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Password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Contoh Perancangan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3513-14A7-4CED-87B2-93D48FDEC0D9}" type="slidenum">
              <a:rPr lang="en-US" altLang="en-US"/>
              <a:pPr/>
              <a:t>8</a:t>
            </a:fld>
            <a:endParaRPr lang="en-US" altLang="en-US"/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/>
                <a:t>  No : T01</a:t>
              </a:r>
              <a:endParaRPr lang="en-US" altLang="en-US"/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600"/>
                <a:t>Ukuran 1024x786 warna sesuai dengan setting windows</a:t>
              </a:r>
            </a:p>
            <a:p>
              <a:r>
                <a:rPr lang="en-US" altLang="en-US" sz="1600"/>
                <a:t>Font 14 Arial warna hitam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400" b="1"/>
                <a:t>-Klik Lihat Data atau Alt L menuju T02</a:t>
              </a:r>
            </a:p>
            <a:p>
              <a:pPr algn="just"/>
              <a:r>
                <a:rPr lang="en-US" altLang="en-US" sz="1400" b="1"/>
                <a:t>-klik Data baru atau Alt D menuju T03</a:t>
              </a:r>
            </a:p>
            <a:p>
              <a:pPr algn="just"/>
              <a:r>
                <a:rPr lang="en-US" altLang="en-US" sz="1400" b="1"/>
                <a:t>-klik Edit baru atau Alt E menuju T04</a:t>
              </a:r>
            </a:p>
            <a:p>
              <a:pPr algn="just"/>
              <a:r>
                <a:rPr lang="en-US" altLang="en-US" sz="1400" b="1"/>
                <a:t>-klik keluar atau Alt K muncul M01</a:t>
              </a:r>
            </a:p>
            <a:p>
              <a:pPr algn="just"/>
              <a:endParaRPr lang="en-US" altLang="en-US" sz="1400" b="1"/>
            </a:p>
          </p:txBody>
        </p:sp>
      </p:grp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1447800" y="2209800"/>
            <a:ext cx="2286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desk1"/>
          <p:cNvSpPr>
            <a:spLocks noEditPoints="1" noChangeArrowheads="1"/>
          </p:cNvSpPr>
          <p:nvPr/>
        </p:nvSpPr>
        <p:spPr bwMode="auto">
          <a:xfrm>
            <a:off x="4419600" y="2286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L</a:t>
            </a:r>
            <a:r>
              <a:rPr lang="en-US" altLang="en-US" sz="1400"/>
              <a:t>ihat Data</a:t>
            </a:r>
          </a:p>
        </p:txBody>
      </p:sp>
      <p:sp>
        <p:nvSpPr>
          <p:cNvPr id="94224" name="desk1"/>
          <p:cNvSpPr>
            <a:spLocks noEditPoints="1" noChangeArrowheads="1"/>
          </p:cNvSpPr>
          <p:nvPr/>
        </p:nvSpPr>
        <p:spPr bwMode="auto">
          <a:xfrm>
            <a:off x="4419600" y="28956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D</a:t>
            </a:r>
            <a:r>
              <a:rPr lang="en-US" altLang="en-US" sz="1400"/>
              <a:t>ata Baru</a:t>
            </a:r>
          </a:p>
        </p:txBody>
      </p:sp>
      <p:sp>
        <p:nvSpPr>
          <p:cNvPr id="94225" name="desk1"/>
          <p:cNvSpPr>
            <a:spLocks noEditPoints="1" noChangeArrowheads="1"/>
          </p:cNvSpPr>
          <p:nvPr/>
        </p:nvSpPr>
        <p:spPr bwMode="auto">
          <a:xfrm>
            <a:off x="4419600" y="3429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E</a:t>
            </a:r>
            <a:r>
              <a:rPr lang="en-US" altLang="en-US" sz="1400"/>
              <a:t>dit Data</a:t>
            </a:r>
          </a:p>
        </p:txBody>
      </p:sp>
      <p:sp>
        <p:nvSpPr>
          <p:cNvPr id="94226" name="desk1"/>
          <p:cNvSpPr>
            <a:spLocks noEditPoints="1" noChangeArrowheads="1"/>
          </p:cNvSpPr>
          <p:nvPr/>
        </p:nvSpPr>
        <p:spPr bwMode="auto">
          <a:xfrm>
            <a:off x="4419600" y="40386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K</a:t>
            </a:r>
            <a:r>
              <a:rPr lang="en-US" altLang="en-US" sz="1400"/>
              <a:t>eluar</a:t>
            </a:r>
          </a:p>
        </p:txBody>
      </p:sp>
      <p:sp>
        <p:nvSpPr>
          <p:cNvPr id="94227" name="server"/>
          <p:cNvSpPr>
            <a:spLocks noEditPoints="1" noChangeArrowheads="1"/>
          </p:cNvSpPr>
          <p:nvPr/>
        </p:nvSpPr>
        <p:spPr bwMode="auto">
          <a:xfrm>
            <a:off x="1676400" y="236220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Rectangle 9"/>
          <p:cNvSpPr>
            <a:spLocks noGrp="1" noChangeArrowheads="1"/>
          </p:cNvSpPr>
          <p:nvPr>
            <p:ph type="title"/>
          </p:nvPr>
        </p:nvSpPr>
        <p:spPr>
          <a:xfrm>
            <a:off x="3528848" y="470383"/>
            <a:ext cx="4776952" cy="641239"/>
          </a:xfrm>
        </p:spPr>
        <p:txBody>
          <a:bodyPr/>
          <a:lstStyle/>
          <a:p>
            <a:r>
              <a:rPr lang="en-US" altLang="en-US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Perancangan</a:t>
            </a:r>
            <a:endParaRPr lang="en-US" alt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6536-93F6-4916-9B34-4CE35B8667BE}" type="slidenum">
              <a:rPr lang="en-US" altLang="en-US"/>
              <a:pPr/>
              <a:t>9</a:t>
            </a:fld>
            <a:endParaRPr lang="en-US" altLang="en-US"/>
          </a:p>
        </p:txBody>
      </p:sp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609600" y="1371600"/>
            <a:ext cx="7696200" cy="4648200"/>
            <a:chOff x="1346" y="2081"/>
            <a:chExt cx="8352" cy="5328"/>
          </a:xfrm>
        </p:grpSpPr>
        <p:sp>
          <p:nvSpPr>
            <p:cNvPr id="96259" name="Rectangle 3"/>
            <p:cNvSpPr>
              <a:spLocks noChangeArrowheads="1"/>
            </p:cNvSpPr>
            <p:nvPr/>
          </p:nvSpPr>
          <p:spPr bwMode="auto">
            <a:xfrm>
              <a:off x="1346" y="2081"/>
              <a:ext cx="8352" cy="53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200"/>
                <a:t>  No : T02</a:t>
              </a:r>
              <a:endParaRPr lang="en-US" altLang="en-US"/>
            </a:p>
          </p:txBody>
        </p:sp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1634" y="2572"/>
              <a:ext cx="576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1634" y="6247"/>
              <a:ext cx="777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600"/>
                <a:t>Ukuran 1024x786 warna sesuai dengan setting windows</a:t>
              </a:r>
            </a:p>
            <a:p>
              <a:r>
                <a:rPr lang="en-US" altLang="en-US" sz="1600"/>
                <a:t>Font 14 Arial warna hitam</a:t>
              </a:r>
            </a:p>
          </p:txBody>
        </p:sp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7682" y="2572"/>
              <a:ext cx="1728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en-US" sz="1400" b="1"/>
                <a:t>-Klik Cari atau Alt C muncul M02 jika data tak ditemukan</a:t>
              </a:r>
            </a:p>
            <a:p>
              <a:pPr algn="just"/>
              <a:r>
                <a:rPr lang="en-US" altLang="en-US" sz="1400" b="1"/>
                <a:t>-klik Menu Utama atau Alt M menuju T01</a:t>
              </a:r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990600" y="1905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desk1"/>
          <p:cNvSpPr>
            <a:spLocks noEditPoints="1" noChangeArrowheads="1"/>
          </p:cNvSpPr>
          <p:nvPr/>
        </p:nvSpPr>
        <p:spPr bwMode="auto">
          <a:xfrm>
            <a:off x="1295400" y="19812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C</a:t>
            </a:r>
            <a:r>
              <a:rPr lang="en-US" altLang="en-US" sz="1400"/>
              <a:t>ari</a:t>
            </a:r>
          </a:p>
        </p:txBody>
      </p:sp>
      <p:sp>
        <p:nvSpPr>
          <p:cNvPr id="96267" name="desk1"/>
          <p:cNvSpPr>
            <a:spLocks noEditPoints="1" noChangeArrowheads="1"/>
          </p:cNvSpPr>
          <p:nvPr/>
        </p:nvSpPr>
        <p:spPr bwMode="auto">
          <a:xfrm>
            <a:off x="2743200" y="1981200"/>
            <a:ext cx="20574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400"/>
          </a:p>
        </p:txBody>
      </p:sp>
      <p:sp>
        <p:nvSpPr>
          <p:cNvPr id="96268" name="desk1"/>
          <p:cNvSpPr>
            <a:spLocks noEditPoints="1" noChangeArrowheads="1"/>
          </p:cNvSpPr>
          <p:nvPr/>
        </p:nvSpPr>
        <p:spPr bwMode="auto">
          <a:xfrm>
            <a:off x="1143000" y="2590800"/>
            <a:ext cx="4800600" cy="16002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altLang="en-US" sz="1400"/>
          </a:p>
        </p:txBody>
      </p:sp>
      <p:sp>
        <p:nvSpPr>
          <p:cNvPr id="96269" name="desk1"/>
          <p:cNvSpPr>
            <a:spLocks noEditPoints="1" noChangeArrowheads="1"/>
          </p:cNvSpPr>
          <p:nvPr/>
        </p:nvSpPr>
        <p:spPr bwMode="auto">
          <a:xfrm>
            <a:off x="4495800" y="4267200"/>
            <a:ext cx="1447800" cy="3810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1400" u="sng"/>
              <a:t>M</a:t>
            </a:r>
            <a:r>
              <a:rPr lang="en-US" altLang="en-US" sz="1400"/>
              <a:t>enu Utama</a:t>
            </a:r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1143000" y="2819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1143000" y="3048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1143000" y="3276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1143000" y="3505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1143000" y="3733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1143000" y="3962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75f2e3a438dabc4ed666e63f363119f66cc49b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Informatika(1)</Template>
  <TotalTime>463</TotalTime>
  <Words>331</Words>
  <Application>Microsoft Macintosh PowerPoint</Application>
  <PresentationFormat>On-screen Show (4:3)</PresentationFormat>
  <Paragraphs>142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Brush Script Std</vt:lpstr>
      <vt:lpstr>Lucida Grande</vt:lpstr>
      <vt:lpstr>ＭＳ Ｐゴシック</vt:lpstr>
      <vt:lpstr>Verdana</vt:lpstr>
      <vt:lpstr>Wingdings</vt:lpstr>
      <vt:lpstr>template_informatika_slide</vt:lpstr>
      <vt:lpstr>CSG2C3/ Interaksi Manusia dan Komputer (IMK)</vt:lpstr>
      <vt:lpstr>Perancangan Sistem Interaksi Manusia Komputer</vt:lpstr>
      <vt:lpstr>PRINSIP DAN PETUNJUK PERANCANGAN  Empat Komponen Antarmuka Pengguna </vt:lpstr>
      <vt:lpstr>Perancangan Sistem Interaksi Manusia Komputer</vt:lpstr>
      <vt:lpstr>Perancangan Sistem Interaksi Manusia Komputer</vt:lpstr>
      <vt:lpstr>Contoh Berbasis Teks</vt:lpstr>
      <vt:lpstr>Contoh Berbasis Grafis</vt:lpstr>
      <vt:lpstr>Contoh Perancangan</vt:lpstr>
      <vt:lpstr>Contoh Perancangan</vt:lpstr>
      <vt:lpstr>Contoh Perancangan</vt:lpstr>
      <vt:lpstr>Jaringan Semantik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</dc:title>
  <dc:creator>L Juan</dc:creator>
  <cp:lastModifiedBy>Microsoft Office User</cp:lastModifiedBy>
  <cp:revision>33</cp:revision>
  <dcterms:created xsi:type="dcterms:W3CDTF">2005-09-22T04:38:19Z</dcterms:created>
  <dcterms:modified xsi:type="dcterms:W3CDTF">2015-11-08T12:32:59Z</dcterms:modified>
</cp:coreProperties>
</file>