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1" r:id="rId1"/>
  </p:sldMasterIdLst>
  <p:notesMasterIdLst>
    <p:notesMasterId r:id="rId19"/>
  </p:notesMasterIdLst>
  <p:handoutMasterIdLst>
    <p:handoutMasterId r:id="rId20"/>
  </p:handoutMasterIdLst>
  <p:sldIdLst>
    <p:sldId id="287" r:id="rId2"/>
    <p:sldId id="303" r:id="rId3"/>
    <p:sldId id="288" r:id="rId4"/>
    <p:sldId id="289" r:id="rId5"/>
    <p:sldId id="290" r:id="rId6"/>
    <p:sldId id="291" r:id="rId7"/>
    <p:sldId id="292" r:id="rId8"/>
    <p:sldId id="30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</p:sldIdLst>
  <p:sldSz cx="12192000" cy="6858000"/>
  <p:notesSz cx="7099300" cy="10234613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B00"/>
    <a:srgbClr val="CC00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7"/>
    <p:restoredTop sz="94719"/>
  </p:normalViewPr>
  <p:slideViewPr>
    <p:cSldViewPr>
      <p:cViewPr varScale="1">
        <p:scale>
          <a:sx n="84" d="100"/>
          <a:sy n="84" d="100"/>
        </p:scale>
        <p:origin x="4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fld id="{8CA722C6-69E7-4C3F-8A71-E97D17607F13}" type="datetimeFigureOut">
              <a:rPr lang="en-US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fld id="{D4407197-DEBB-4F73-B1EE-860F9859B9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34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3E59AF64-1E98-47BD-8E91-186ABA4A1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57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9AF64-1E98-47BD-8E91-186ABA4A135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073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9AF64-1E98-47BD-8E91-186ABA4A135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59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ystogan\Downloads\Compressed\2917_internet_ppt\template_main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85" b="11855"/>
          <a:stretch/>
        </p:blipFill>
        <p:spPr bwMode="auto">
          <a:xfrm>
            <a:off x="57859" y="3251532"/>
            <a:ext cx="5131559" cy="3094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46245" y="1269243"/>
            <a:ext cx="10545755" cy="765053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defRPr sz="2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46245" y="2227425"/>
            <a:ext cx="10545755" cy="4297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000" b="0" baseline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1646245" y="2875085"/>
            <a:ext cx="10557363" cy="37800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>
                <a:solidFill>
                  <a:schemeClr val="tx1"/>
                </a:solidFill>
                <a:latin typeface="Verdan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C453C37-B9DB-47DA-ABB4-3B5499C26EB8}" type="datetime1">
              <a:rPr lang="en-US" smtClean="0"/>
              <a:t>11/9/2015</a:t>
            </a:fld>
            <a:endParaRPr lang="en-US" dirty="0"/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6D1A305-A275-4BD7-A72E-727A31376D4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2192000" cy="1269242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Mystogan\Pictures\Untitled-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941" y="216579"/>
            <a:ext cx="4353103" cy="648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93909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87680" y="2009550"/>
            <a:ext cx="11101917" cy="40254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1A305-A275-4BD7-A72E-727A31376D4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1C453C37-B9DB-47DA-ABB4-3B5499C26EB8}" type="datetime1">
              <a:rPr lang="en-US" smtClean="0"/>
              <a:t>11/9/2015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0" y="1242941"/>
            <a:ext cx="12192000" cy="2530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7" hasCustomPrompt="1"/>
          </p:nvPr>
        </p:nvSpPr>
        <p:spPr>
          <a:xfrm>
            <a:off x="7224218" y="6451601"/>
            <a:ext cx="4421037" cy="365125"/>
          </a:xfrm>
        </p:spPr>
        <p:txBody>
          <a:bodyPr anchor="ctr"/>
          <a:lstStyle>
            <a:lvl1pPr marL="0" indent="0" algn="r">
              <a:buFontTx/>
              <a:buNone/>
              <a:defRPr sz="105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5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08024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1A305-A275-4BD7-A72E-727A31376D4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1C453C37-B9DB-47DA-ABB4-3B5499C26EB8}" type="datetime1">
              <a:rPr lang="en-US" smtClean="0"/>
              <a:t>11/9/2015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1242941"/>
            <a:ext cx="12192000" cy="2530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20"/>
          <p:cNvSpPr>
            <a:spLocks noGrp="1"/>
          </p:cNvSpPr>
          <p:nvPr>
            <p:ph type="body" sz="quarter" idx="17" hasCustomPrompt="1"/>
          </p:nvPr>
        </p:nvSpPr>
        <p:spPr>
          <a:xfrm>
            <a:off x="7224218" y="6451601"/>
            <a:ext cx="4421037" cy="365125"/>
          </a:xfrm>
        </p:spPr>
        <p:txBody>
          <a:bodyPr anchor="ctr"/>
          <a:lstStyle>
            <a:lvl1pPr marL="0" indent="0" algn="r">
              <a:buFontTx/>
              <a:buNone/>
              <a:defRPr sz="105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5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44909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2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3"/>
          </p:nvPr>
        </p:nvSpPr>
        <p:spPr>
          <a:xfrm>
            <a:off x="499769" y="2009551"/>
            <a:ext cx="5380567" cy="4002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4"/>
          </p:nvPr>
        </p:nvSpPr>
        <p:spPr>
          <a:xfrm>
            <a:off x="6318485" y="2009551"/>
            <a:ext cx="5380567" cy="4002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1A305-A275-4BD7-A72E-727A31376D4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26"/>
          </p:nvPr>
        </p:nvSpPr>
        <p:spPr/>
        <p:txBody>
          <a:bodyPr/>
          <a:lstStyle>
            <a:lvl1pPr>
              <a:defRPr/>
            </a:lvl1pPr>
          </a:lstStyle>
          <a:p>
            <a:fld id="{1C453C37-B9DB-47DA-ABB4-3B5499C26EB8}" type="datetime1">
              <a:rPr lang="en-US" smtClean="0"/>
              <a:t>11/9/2015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242941"/>
            <a:ext cx="12192000" cy="2530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833" y="1336418"/>
            <a:ext cx="11212217" cy="6412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20"/>
          <p:cNvSpPr>
            <a:spLocks noGrp="1"/>
          </p:cNvSpPr>
          <p:nvPr>
            <p:ph type="body" sz="quarter" idx="17" hasCustomPrompt="1"/>
          </p:nvPr>
        </p:nvSpPr>
        <p:spPr>
          <a:xfrm>
            <a:off x="7224218" y="6451601"/>
            <a:ext cx="4421037" cy="365125"/>
          </a:xfrm>
        </p:spPr>
        <p:txBody>
          <a:bodyPr anchor="ctr"/>
          <a:lstStyle>
            <a:lvl1pPr marL="0" indent="0" algn="r">
              <a:buFontTx/>
              <a:buNone/>
              <a:defRPr sz="105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5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5632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489186" y="1645920"/>
            <a:ext cx="5380329" cy="7898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idx="17"/>
          </p:nvPr>
        </p:nvSpPr>
        <p:spPr>
          <a:xfrm>
            <a:off x="6271683" y="1645920"/>
            <a:ext cx="5393501" cy="7898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4"/>
          </p:nvPr>
        </p:nvSpPr>
        <p:spPr>
          <a:xfrm>
            <a:off x="476249" y="2659063"/>
            <a:ext cx="5393267" cy="335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5"/>
          </p:nvPr>
        </p:nvSpPr>
        <p:spPr>
          <a:xfrm>
            <a:off x="6271683" y="2659063"/>
            <a:ext cx="5393267" cy="335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1A305-A275-4BD7-A72E-727A31376D4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27"/>
          </p:nvPr>
        </p:nvSpPr>
        <p:spPr/>
        <p:txBody>
          <a:bodyPr/>
          <a:lstStyle>
            <a:lvl1pPr>
              <a:defRPr/>
            </a:lvl1pPr>
          </a:lstStyle>
          <a:p>
            <a:fld id="{1C453C37-B9DB-47DA-ABB4-3B5499C26EB8}" type="datetime1">
              <a:rPr lang="en-US" smtClean="0"/>
              <a:t>11/9/2015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1242941"/>
            <a:ext cx="12192000" cy="2530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20"/>
          <p:cNvSpPr>
            <a:spLocks noGrp="1"/>
          </p:cNvSpPr>
          <p:nvPr>
            <p:ph type="body" sz="quarter" idx="28" hasCustomPrompt="1"/>
          </p:nvPr>
        </p:nvSpPr>
        <p:spPr>
          <a:xfrm>
            <a:off x="7224218" y="6451601"/>
            <a:ext cx="4421037" cy="365125"/>
          </a:xfrm>
        </p:spPr>
        <p:txBody>
          <a:bodyPr anchor="ctr"/>
          <a:lstStyle>
            <a:lvl1pPr marL="0" indent="0" algn="r">
              <a:buFontTx/>
              <a:buNone/>
              <a:defRPr sz="105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5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18697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, 1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1"/>
          </p:nvPr>
        </p:nvSpPr>
        <p:spPr>
          <a:xfrm>
            <a:off x="6238051" y="2009551"/>
            <a:ext cx="5380567" cy="4002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486834" y="2009551"/>
            <a:ext cx="5329767" cy="4002313"/>
          </a:xfrm>
        </p:spPr>
        <p:txBody>
          <a:bodyPr rtlCol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135000"/>
              <a:buFontTx/>
              <a:buNone/>
              <a:tabLst/>
              <a:defRPr sz="20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1A305-A275-4BD7-A72E-727A31376D4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lvl1pPr>
              <a:defRPr/>
            </a:lvl1pPr>
          </a:lstStyle>
          <a:p>
            <a:fld id="{1C453C37-B9DB-47DA-ABB4-3B5499C26EB8}" type="datetime1">
              <a:rPr lang="en-US" smtClean="0"/>
              <a:t>11/9/2015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242941"/>
            <a:ext cx="12192000" cy="2530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20"/>
          <p:cNvSpPr>
            <a:spLocks noGrp="1"/>
          </p:cNvSpPr>
          <p:nvPr>
            <p:ph type="body" sz="quarter" idx="17" hasCustomPrompt="1"/>
          </p:nvPr>
        </p:nvSpPr>
        <p:spPr>
          <a:xfrm>
            <a:off x="7224218" y="6451601"/>
            <a:ext cx="4421037" cy="365125"/>
          </a:xfrm>
        </p:spPr>
        <p:txBody>
          <a:bodyPr anchor="ctr"/>
          <a:lstStyle>
            <a:lvl1pPr marL="0" indent="0" algn="r">
              <a:buFontTx/>
              <a:buNone/>
              <a:defRPr sz="105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5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2901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9398" y="4489332"/>
            <a:ext cx="11101917" cy="2119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5400" dirty="0" smtClean="0">
                <a:solidFill>
                  <a:srgbClr val="C00000"/>
                </a:solidFill>
                <a:latin typeface="Brush Script Std" pitchFamily="66" charset="0"/>
              </a:rPr>
              <a:t>THANK YOU</a:t>
            </a:r>
            <a:endParaRPr lang="en-US" sz="5400" dirty="0">
              <a:solidFill>
                <a:srgbClr val="C00000"/>
              </a:solidFill>
              <a:latin typeface="Brush Script Std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652" y="4670968"/>
            <a:ext cx="12189231" cy="93681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:\Users\Mystogan\Pictures\red-digital-backgroun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10" b="13980"/>
          <a:stretch/>
        </p:blipFill>
        <p:spPr bwMode="auto">
          <a:xfrm>
            <a:off x="-3421" y="1"/>
            <a:ext cx="12192000" cy="4670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Mystogan\Pictures\logo-whit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56" y="142947"/>
            <a:ext cx="4052245" cy="60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067899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1"/>
            <a:ext cx="12191999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Title Placeholder 9"/>
          <p:cNvSpPr>
            <a:spLocks noGrp="1" noChangeAspect="1"/>
          </p:cNvSpPr>
          <p:nvPr>
            <p:ph type="title"/>
          </p:nvPr>
        </p:nvSpPr>
        <p:spPr bwMode="auto">
          <a:xfrm>
            <a:off x="486834" y="1336418"/>
            <a:ext cx="11101917" cy="641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2" descr="C:\Users\Mystogan\Pictures\75_big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248401"/>
            <a:ext cx="12191999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19878" y="6451887"/>
            <a:ext cx="478367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6D1A305-A275-4BD7-A72E-727A31376D4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1080795" y="6451887"/>
            <a:ext cx="219074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C453C37-B9DB-47DA-ABB4-3B5499C26EB8}" type="datetime1">
              <a:rPr lang="en-US" smtClean="0"/>
              <a:t>11/9/2015</a:t>
            </a:fld>
            <a:endParaRPr lang="en-US" dirty="0"/>
          </a:p>
        </p:txBody>
      </p:sp>
      <p:sp>
        <p:nvSpPr>
          <p:cNvPr id="1030" name="Rectangle 3"/>
          <p:cNvSpPr>
            <a:spLocks noChangeArrowheads="1"/>
          </p:cNvSpPr>
          <p:nvPr/>
        </p:nvSpPr>
        <p:spPr bwMode="auto">
          <a:xfrm rot="-5400000">
            <a:off x="12884416" y="5910799"/>
            <a:ext cx="17097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600" dirty="0">
                <a:solidFill>
                  <a:srgbClr val="7F7F7F"/>
                </a:solidFill>
              </a:rPr>
              <a:t>12-CRS-0106 REVISED </a:t>
            </a:r>
            <a:r>
              <a:rPr lang="en-US" sz="600" dirty="0" smtClean="0">
                <a:solidFill>
                  <a:srgbClr val="7F7F7F"/>
                </a:solidFill>
              </a:rPr>
              <a:t>8 </a:t>
            </a:r>
            <a:r>
              <a:rPr lang="en-US" sz="600" dirty="0">
                <a:solidFill>
                  <a:srgbClr val="7F7F7F"/>
                </a:solidFill>
              </a:rPr>
              <a:t>FEB 2013</a:t>
            </a:r>
          </a:p>
        </p:txBody>
      </p:sp>
      <p:sp>
        <p:nvSpPr>
          <p:cNvPr id="1031" name="Text Placeholder 11"/>
          <p:cNvSpPr>
            <a:spLocks noGrp="1"/>
          </p:cNvSpPr>
          <p:nvPr>
            <p:ph type="body" idx="1"/>
          </p:nvPr>
        </p:nvSpPr>
        <p:spPr bwMode="auto">
          <a:xfrm>
            <a:off x="486834" y="1977656"/>
            <a:ext cx="11101917" cy="4054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" y="0"/>
            <a:ext cx="12191991" cy="124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229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>
              <a:lumMod val="75000"/>
              <a:lumOff val="25000"/>
            </a:schemeClr>
          </a:solidFill>
          <a:latin typeface="+mj-lt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9pPr>
    </p:titleStyle>
    <p:bodyStyle>
      <a:lvl1pPr marL="346075" indent="-346075" algn="l" defTabSz="457200" rtl="0" eaLnBrk="1" fontAlgn="base" hangingPunct="1">
        <a:spcBef>
          <a:spcPts val="1800"/>
        </a:spcBef>
        <a:spcAft>
          <a:spcPct val="0"/>
        </a:spcAft>
        <a:buSzPct val="135000"/>
        <a:buBlip>
          <a:blip r:embed="rId12"/>
        </a:buBlip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93725" indent="-182563" algn="l" defTabSz="457200" rtl="0" eaLnBrk="1" fontAlgn="base" hangingPunct="1">
        <a:spcBef>
          <a:spcPts val="800"/>
        </a:spcBef>
        <a:spcAft>
          <a:spcPct val="0"/>
        </a:spcAft>
        <a:buClr>
          <a:srgbClr val="595959"/>
        </a:buClr>
        <a:buFont typeface="Lucida Grande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22325" indent="-182563" algn="l" defTabSz="457200" rtl="0" eaLnBrk="1" fontAlgn="base" hangingPunct="1">
        <a:spcBef>
          <a:spcPts val="700"/>
        </a:spcBef>
        <a:spcAft>
          <a:spcPct val="0"/>
        </a:spcAft>
        <a:buClr>
          <a:srgbClr val="595959"/>
        </a:buClr>
        <a:buFont typeface="Wingdings" charset="0"/>
        <a:buChar char="§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50925" indent="-182563" algn="l" defTabSz="457200" rtl="0" eaLnBrk="1" fontAlgn="base" hangingPunct="1">
        <a:spcBef>
          <a:spcPts val="600"/>
        </a:spcBef>
        <a:spcAft>
          <a:spcPct val="0"/>
        </a:spcAft>
        <a:buClr>
          <a:srgbClr val="595959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233488" indent="-182563" algn="l" defTabSz="457200" rtl="0" eaLnBrk="1" fontAlgn="base" hangingPunct="1">
        <a:spcBef>
          <a:spcPts val="600"/>
        </a:spcBef>
        <a:spcAft>
          <a:spcPct val="0"/>
        </a:spcAft>
        <a:buClr>
          <a:srgbClr val="7F7F7F"/>
        </a:buClr>
        <a:buFont typeface="Wingdings" charset="0"/>
        <a:buChar char="§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WAI/GL/2005/06/30-mapping%20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csig.org/usability/topics/articles/he-checklist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ave.webaim.org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CSG2C3</a:t>
            </a:r>
            <a:r>
              <a:rPr lang="en-US" dirty="0" smtClean="0"/>
              <a:t>/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(IMK)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Dosen</a:t>
            </a:r>
            <a:r>
              <a:rPr lang="en-US" dirty="0" smtClean="0"/>
              <a:t> IMK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KK SIDE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C810B14A-F91A-4704-A095-D5BFA9CD6BC4}" type="datetime1">
              <a:rPr lang="en-US" smtClean="0"/>
              <a:t>11/9/2015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A0FCE97-1E5D-3942-9893-29D29393C49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645625" y="2961995"/>
            <a:ext cx="4599295" cy="2554545"/>
          </a:xfrm>
          <a:prstGeom prst="rect">
            <a:avLst/>
          </a:prstGeom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THE USER INTERFACE  (UI)</a:t>
            </a:r>
            <a:br>
              <a:rPr lang="en-US" sz="2800" dirty="0"/>
            </a:br>
            <a:r>
              <a:rPr lang="en-US" sz="2800" dirty="0"/>
              <a:t>DESIGN </a:t>
            </a:r>
            <a:r>
              <a:rPr lang="en-US" sz="2800" dirty="0"/>
              <a:t>PROCESS</a:t>
            </a:r>
          </a:p>
          <a:p>
            <a:pPr algn="just"/>
            <a:endParaRPr lang="en-US" sz="2800" b="1" dirty="0"/>
          </a:p>
          <a:p>
            <a:r>
              <a:rPr lang="en-US" sz="2400" b="1" dirty="0">
                <a:latin typeface="+mn-lt"/>
              </a:rPr>
              <a:t>Step 14 : </a:t>
            </a:r>
            <a:br>
              <a:rPr lang="en-US" sz="2400" b="1" dirty="0">
                <a:latin typeface="+mn-lt"/>
              </a:rPr>
            </a:br>
            <a:r>
              <a:rPr lang="en-US" sz="2400" b="1" dirty="0">
                <a:latin typeface="+mn-lt"/>
              </a:rPr>
              <a:t>Testing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77658" y="5990222"/>
            <a:ext cx="7014886" cy="461665"/>
          </a:xfrm>
          <a:prstGeom prst="rect">
            <a:avLst/>
          </a:prstGeom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200" dirty="0" err="1"/>
              <a:t>Sumber</a:t>
            </a:r>
            <a:r>
              <a:rPr lang="en-US" sz="1200" dirty="0"/>
              <a:t>: </a:t>
            </a:r>
            <a:r>
              <a:rPr lang="en-US" sz="1200" dirty="0" err="1"/>
              <a:t>Galitz</a:t>
            </a:r>
            <a:r>
              <a:rPr lang="en-US" sz="1200" dirty="0"/>
              <a:t>, Wilbert O. 2007. The Essential Guide to User interface Design: An Introduction to </a:t>
            </a:r>
          </a:p>
          <a:p>
            <a:r>
              <a:rPr lang="en-US" sz="1200" dirty="0"/>
              <a:t>GUI Design Principles and Techniques 3</a:t>
            </a:r>
            <a:r>
              <a:rPr lang="en-US" sz="1200" baseline="30000" dirty="0"/>
              <a:t>rd</a:t>
            </a:r>
            <a:r>
              <a:rPr lang="en-US" sz="1200" dirty="0"/>
              <a:t> Edition. Wiley: Indianapolis.</a:t>
            </a:r>
          </a:p>
        </p:txBody>
      </p:sp>
    </p:spTree>
    <p:extLst>
      <p:ext uri="{BB962C8B-B14F-4D97-AF65-F5344CB8AC3E}">
        <p14:creationId xmlns:p14="http://schemas.microsoft.com/office/powerpoint/2010/main" val="428701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2000" dirty="0"/>
              <a:t>WCAG 1.0</a:t>
            </a:r>
          </a:p>
          <a:p>
            <a:pPr lvl="1"/>
            <a:r>
              <a:rPr lang="en-US" sz="1400" dirty="0"/>
              <a:t>Guidelines 10 : Use interim solutions.</a:t>
            </a:r>
          </a:p>
          <a:p>
            <a:pPr lvl="1"/>
            <a:r>
              <a:rPr lang="en-US" sz="1400" dirty="0"/>
              <a:t>Guidelines </a:t>
            </a:r>
            <a:r>
              <a:rPr lang="en-US" sz="1400" dirty="0"/>
              <a:t>11 : Use W3C technologies and guidelines.</a:t>
            </a:r>
          </a:p>
          <a:p>
            <a:pPr lvl="1"/>
            <a:r>
              <a:rPr lang="en-US" sz="1400" dirty="0"/>
              <a:t>Guidelines </a:t>
            </a:r>
            <a:r>
              <a:rPr lang="en-US" sz="1400" dirty="0"/>
              <a:t>12 : provide context and orientation information.</a:t>
            </a:r>
          </a:p>
          <a:p>
            <a:pPr lvl="1"/>
            <a:r>
              <a:rPr lang="en-US" sz="1400" dirty="0"/>
              <a:t>Guidelines </a:t>
            </a:r>
            <a:r>
              <a:rPr lang="en-US" sz="1400" dirty="0"/>
              <a:t>13 : provide clear navigation mechanism.</a:t>
            </a:r>
          </a:p>
          <a:p>
            <a:pPr lvl="1"/>
            <a:r>
              <a:rPr lang="en-US" sz="1400" dirty="0"/>
              <a:t>Guidelines </a:t>
            </a:r>
            <a:r>
              <a:rPr lang="en-US" sz="1400" dirty="0"/>
              <a:t>14 : ensure documents are clear and simple.</a:t>
            </a:r>
          </a:p>
          <a:p>
            <a:r>
              <a:rPr lang="en-US" sz="2000" dirty="0"/>
              <a:t>WCAG 2.0</a:t>
            </a:r>
          </a:p>
          <a:p>
            <a:pPr lvl="1"/>
            <a:r>
              <a:rPr lang="en-US" sz="1400" dirty="0"/>
              <a:t>Content must be perceivable.</a:t>
            </a:r>
          </a:p>
          <a:p>
            <a:pPr lvl="1"/>
            <a:r>
              <a:rPr lang="en-US" sz="1400" dirty="0"/>
              <a:t>User interface components in the content must be operable.</a:t>
            </a:r>
          </a:p>
          <a:p>
            <a:pPr lvl="1"/>
            <a:r>
              <a:rPr lang="en-US" sz="1400" dirty="0"/>
              <a:t>Content and controls must be understandable.</a:t>
            </a:r>
          </a:p>
          <a:p>
            <a:pPr lvl="1"/>
            <a:r>
              <a:rPr lang="en-US" sz="1400" dirty="0"/>
              <a:t>Content </a:t>
            </a:r>
            <a:r>
              <a:rPr lang="en-US" sz="1400" dirty="0" err="1"/>
              <a:t>mst</a:t>
            </a:r>
            <a:r>
              <a:rPr lang="en-US" sz="1400" dirty="0"/>
              <a:t> be robust enough to work with current and future technologies.</a:t>
            </a:r>
          </a:p>
          <a:p>
            <a:r>
              <a:rPr lang="en-US" sz="2000" dirty="0"/>
              <a:t>See </a:t>
            </a:r>
            <a:r>
              <a:rPr lang="en-US" sz="2000" dirty="0">
                <a:hlinkClick r:id="rId2" invalidUrl="http://www.w3.org/WAI/GL/2005/06/30-mapping .html"/>
              </a:rPr>
              <a:t>www.w3.org/WAI/GL/2005/06/30-mapping .html</a:t>
            </a:r>
            <a:r>
              <a:rPr lang="en-US" sz="2000" dirty="0"/>
              <a:t> </a:t>
            </a:r>
          </a:p>
          <a:p>
            <a:pPr lvl="1"/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06D1A305-A275-4BD7-A72E-727A31376D4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C453C37-B9DB-47DA-ABB4-3B5499C26EB8}" type="datetime1">
              <a:rPr lang="en-US" smtClean="0"/>
              <a:t>11/9/2015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Web </a:t>
            </a:r>
            <a:r>
              <a:rPr lang="en-US" sz="2200" dirty="0"/>
              <a:t>Content </a:t>
            </a:r>
            <a:r>
              <a:rPr lang="en-US" sz="2200" dirty="0" err="1"/>
              <a:t>Accessiblity</a:t>
            </a:r>
            <a:r>
              <a:rPr lang="en-US" sz="2200" dirty="0"/>
              <a:t> Guidelines </a:t>
            </a:r>
            <a:r>
              <a:rPr lang="en-US" sz="2200" dirty="0"/>
              <a:t>(</a:t>
            </a:r>
            <a:r>
              <a:rPr lang="en-US" sz="2200" dirty="0"/>
              <a:t>WCAG)</a:t>
            </a:r>
            <a:endParaRPr lang="en-US" sz="2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7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Answer four key questions about an interaction.</a:t>
            </a:r>
          </a:p>
          <a:p>
            <a:pPr marL="868362" lvl="1" indent="-457200">
              <a:buAutoNum type="arabicPeriod"/>
            </a:pPr>
            <a:r>
              <a:rPr lang="en-US" dirty="0" smtClean="0"/>
              <a:t>Learnability - how easy does the learning take place?</a:t>
            </a:r>
          </a:p>
          <a:p>
            <a:pPr marL="868362" lvl="1" indent="-457200">
              <a:buAutoNum type="arabicPeriod"/>
            </a:pPr>
            <a:r>
              <a:rPr lang="en-US" dirty="0" smtClean="0"/>
              <a:t>Throughput - how easy is it to use ?</a:t>
            </a:r>
          </a:p>
          <a:p>
            <a:pPr marL="868362" lvl="1" indent="-457200">
              <a:buAutoNum type="arabicPeriod"/>
            </a:pPr>
            <a:r>
              <a:rPr lang="en-US" dirty="0" smtClean="0"/>
              <a:t>Flexibility - how easy is it to change in environment and tasks?</a:t>
            </a:r>
          </a:p>
          <a:p>
            <a:pPr marL="868362" lvl="1" indent="-457200">
              <a:buAutoNum type="arabicPeriod"/>
            </a:pPr>
            <a:r>
              <a:rPr lang="en-US" dirty="0" smtClean="0"/>
              <a:t>Attitude – doe it provide the user with a positive attitude?</a:t>
            </a:r>
          </a:p>
          <a:p>
            <a:pPr marL="411162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06D1A305-A275-4BD7-A72E-727A31376D4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C453C37-B9DB-47DA-ABB4-3B5499C26EB8}" type="datetime1">
              <a:rPr lang="en-US" smtClean="0"/>
              <a:t>11/9/2015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Usability Testing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13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023819420"/>
              </p:ext>
            </p:extLst>
          </p:nvPr>
        </p:nvGraphicFramePr>
        <p:xfrm>
          <a:off x="1889125" y="2009775"/>
          <a:ext cx="8326438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3219"/>
                <a:gridCol w="41632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Independent</a:t>
                      </a:r>
                      <a:r>
                        <a:rPr lang="en-US" baseline="0" dirty="0" smtClean="0"/>
                        <a:t> Variables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Dependent variables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User Characteristic :</a:t>
                      </a:r>
                    </a:p>
                    <a:p>
                      <a:r>
                        <a:rPr lang="en-US" dirty="0" smtClean="0"/>
                        <a:t>Knowledge</a:t>
                      </a:r>
                    </a:p>
                    <a:p>
                      <a:r>
                        <a:rPr lang="en-US" dirty="0" smtClean="0"/>
                        <a:t>Discretion</a:t>
                      </a:r>
                    </a:p>
                    <a:p>
                      <a:r>
                        <a:rPr lang="en-US" dirty="0" smtClean="0"/>
                        <a:t>Motivation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 reaction-cost benefit analysis (positive outcome)</a:t>
                      </a:r>
                    </a:p>
                    <a:p>
                      <a:r>
                        <a:rPr lang="en-US" dirty="0" smtClean="0"/>
                        <a:t>Good task</a:t>
                      </a:r>
                      <a:r>
                        <a:rPr lang="en-US" baseline="0" dirty="0" smtClean="0"/>
                        <a:t> system match</a:t>
                      </a:r>
                    </a:p>
                    <a:p>
                      <a:r>
                        <a:rPr lang="en-US" baseline="0" dirty="0" smtClean="0"/>
                        <a:t>Continued user learning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System function:</a:t>
                      </a:r>
                    </a:p>
                    <a:p>
                      <a:r>
                        <a:rPr lang="en-US" dirty="0" smtClean="0"/>
                        <a:t>Task match</a:t>
                      </a:r>
                    </a:p>
                    <a:p>
                      <a:r>
                        <a:rPr lang="en-US" dirty="0" smtClean="0"/>
                        <a:t>Ease of use</a:t>
                      </a:r>
                    </a:p>
                    <a:p>
                      <a:r>
                        <a:rPr lang="en-US" dirty="0" smtClean="0"/>
                        <a:t>Ease of learn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User reaction-cost benefit analysis (negative outcome)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Restricted use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Non-use, partial use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Distance use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Task characteristic :</a:t>
                      </a:r>
                    </a:p>
                    <a:p>
                      <a:r>
                        <a:rPr lang="en-US" dirty="0" smtClean="0"/>
                        <a:t>Frequency</a:t>
                      </a:r>
                    </a:p>
                    <a:p>
                      <a:r>
                        <a:rPr lang="en-US" dirty="0" err="1" smtClean="0"/>
                        <a:t>Opennes</a:t>
                      </a:r>
                      <a:r>
                        <a:rPr lang="en-US" dirty="0" smtClean="0"/>
                        <a:t>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06D1A305-A275-4BD7-A72E-727A31376D4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C453C37-B9DB-47DA-ABB4-3B5499C26EB8}" type="datetime1">
              <a:rPr lang="en-US" smtClean="0"/>
              <a:t>11/9/2015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Usability independent and dependent variables (Eason, 1988)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7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990216757"/>
              </p:ext>
            </p:extLst>
          </p:nvPr>
        </p:nvGraphicFramePr>
        <p:xfrm>
          <a:off x="1889126" y="2009775"/>
          <a:ext cx="8550275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875"/>
                <a:gridCol w="7010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Measure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Effectiveness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400" dirty="0" smtClean="0"/>
                        <a:t>At</a:t>
                      </a:r>
                      <a:r>
                        <a:rPr lang="en-US" sz="1400" baseline="0" dirty="0" smtClean="0"/>
                        <a:t> better than some required level of performance(in terms of speed and errors)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400" baseline="0" dirty="0" smtClean="0"/>
                        <a:t>By some required percentage of the specified target range of users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400" baseline="0" dirty="0" smtClean="0"/>
                        <a:t>Within some required proportion of the range of usage environments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Learnability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400" dirty="0" smtClean="0"/>
                        <a:t>Specified time from installation</a:t>
                      </a:r>
                      <a:r>
                        <a:rPr lang="en-US" sz="1400" baseline="0" dirty="0" smtClean="0"/>
                        <a:t> and start of training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400" baseline="0" dirty="0" smtClean="0"/>
                        <a:t>Based upon some specified amount of training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400" baseline="0" dirty="0" smtClean="0"/>
                        <a:t>Some specified relearning time for intermittent users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Flexibility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Allowing adaptation to some percentage variation in task beyond those first specified(difficult</a:t>
                      </a:r>
                      <a:r>
                        <a:rPr lang="en-US" sz="1400" baseline="0" dirty="0" smtClean="0"/>
                        <a:t> to determine in practice and </a:t>
                      </a:r>
                      <a:r>
                        <a:rPr lang="en-US" sz="1400" baseline="0" dirty="0" err="1" smtClean="0"/>
                        <a:t>acan</a:t>
                      </a:r>
                      <a:r>
                        <a:rPr lang="en-US" sz="1400" baseline="0" dirty="0" smtClean="0"/>
                        <a:t> be replaced by usefulness-achievement of user’s goals)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Attitude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Within acceptable levels</a:t>
                      </a:r>
                      <a:r>
                        <a:rPr lang="en-US" sz="1400" baseline="0" dirty="0" smtClean="0"/>
                        <a:t> of human cost in terms of tiredness, discomfort, frustration, and personal effort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06D1A305-A275-4BD7-A72E-727A31376D4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C453C37-B9DB-47DA-ABB4-3B5499C26EB8}" type="datetime1">
              <a:rPr lang="en-US" smtClean="0"/>
              <a:t>11/9/2015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Usability Measures (Shackle, 1990)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8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just"/>
            <a:r>
              <a:rPr lang="en-US" sz="2000" dirty="0"/>
              <a:t>First conducting is a pilot test.</a:t>
            </a:r>
          </a:p>
          <a:p>
            <a:pPr algn="just"/>
            <a:r>
              <a:rPr lang="en-US" sz="2000" dirty="0"/>
              <a:t>A pilot test allows to “debug’ the test and find out if there any initial problems with the interaction under test.</a:t>
            </a:r>
          </a:p>
          <a:p>
            <a:pPr algn="just"/>
            <a:r>
              <a:rPr lang="en-US" sz="2000" dirty="0"/>
              <a:t>Usability tests might be conducted in usability testing laboratories. If labs are not available another viable solution is go to the customer’s location.</a:t>
            </a:r>
          </a:p>
          <a:p>
            <a:pPr algn="just"/>
            <a:r>
              <a:rPr lang="en-US" sz="2000" dirty="0"/>
              <a:t>Users can be interviewed as they are performing the task. Make sure the questions are specific so the tester can get the answers.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06D1A305-A275-4BD7-A72E-727A31376D4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C453C37-B9DB-47DA-ABB4-3B5499C26EB8}" type="datetime1">
              <a:rPr lang="en-US" smtClean="0"/>
              <a:t>11/9/2015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Conducting the usability test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0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1800" dirty="0"/>
              <a:t>Data collected from usability test </a:t>
            </a:r>
            <a:r>
              <a:rPr lang="en-US" sz="1800" dirty="0">
                <a:sym typeface="Wingdings" panose="05000000000000000000" pitchFamily="2" charset="2"/>
              </a:rPr>
              <a:t>(Dumas&amp;Redish,1999)</a:t>
            </a:r>
            <a:endParaRPr lang="en-US" sz="1800" dirty="0"/>
          </a:p>
          <a:p>
            <a:pPr lvl="1"/>
            <a:r>
              <a:rPr lang="en-US" sz="1400" dirty="0"/>
              <a:t>A list of problems from the test</a:t>
            </a:r>
          </a:p>
          <a:p>
            <a:pPr lvl="1"/>
            <a:r>
              <a:rPr lang="en-US" sz="1400" dirty="0"/>
              <a:t>Quantitative data on time, errors, and other performance measures, including subjective ratings on questionnaires</a:t>
            </a:r>
          </a:p>
          <a:p>
            <a:pPr lvl="1"/>
            <a:r>
              <a:rPr lang="en-US" sz="1400" dirty="0"/>
              <a:t>Tester’s comments from logs, notes, and questionnaires</a:t>
            </a:r>
          </a:p>
          <a:p>
            <a:pPr lvl="1"/>
            <a:r>
              <a:rPr lang="en-US" sz="1400" dirty="0"/>
              <a:t>The testing team’s written notes</a:t>
            </a:r>
          </a:p>
          <a:p>
            <a:pPr lvl="1"/>
            <a:r>
              <a:rPr lang="en-US" sz="1400" dirty="0"/>
              <a:t>Background data on the participants</a:t>
            </a:r>
          </a:p>
          <a:p>
            <a:pPr lvl="1"/>
            <a:r>
              <a:rPr lang="en-US" sz="1400" dirty="0"/>
              <a:t>Videotapes of the test, perhaps from several different viewpoints in the room</a:t>
            </a:r>
          </a:p>
          <a:p>
            <a:r>
              <a:rPr lang="en-US" sz="1600" dirty="0"/>
              <a:t>That the analysis should follow some guidelines to make statistical analysis as relevant as possible :</a:t>
            </a:r>
          </a:p>
          <a:p>
            <a:pPr marL="639762" lvl="1" indent="-228600">
              <a:buAutoNum type="arabicPeriod"/>
            </a:pPr>
            <a:r>
              <a:rPr lang="en-US" sz="1400" dirty="0"/>
              <a:t>Use inferential statistics only if you understand how to apply and interpret them</a:t>
            </a:r>
          </a:p>
          <a:p>
            <a:pPr marL="639762" lvl="1" indent="-228600">
              <a:buAutoNum type="arabicPeriod"/>
            </a:pPr>
            <a:r>
              <a:rPr lang="en-US" sz="1400" dirty="0"/>
              <a:t>After you employ a statistical test, carefully explain what the test means</a:t>
            </a:r>
          </a:p>
          <a:p>
            <a:pPr marL="639762" lvl="1" indent="-228600">
              <a:buAutoNum type="arabicPeriod"/>
            </a:pPr>
            <a:r>
              <a:rPr lang="en-US" sz="1400" dirty="0"/>
              <a:t>Describe your interpretation of key data values when you don’t compute statistical tests.</a:t>
            </a:r>
          </a:p>
          <a:p>
            <a:pPr marL="411162" lvl="1" indent="0">
              <a:buNone/>
            </a:pPr>
            <a:r>
              <a:rPr lang="en-US" sz="1200" dirty="0"/>
              <a:t> </a:t>
            </a:r>
            <a:endParaRPr lang="en-US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06D1A305-A275-4BD7-A72E-727A31376D4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C453C37-B9DB-47DA-ABB4-3B5499C26EB8}" type="datetime1">
              <a:rPr lang="en-US" smtClean="0"/>
              <a:t>11/9/2015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Analyzing and Presenting Usability Test Results</a:t>
            </a:r>
            <a:endParaRPr lang="en-US" sz="2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53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1400" dirty="0"/>
              <a:t>Both your quantitative data analysis as well as the qualitative data from feedback and notes will help you organize the information into two areas :</a:t>
            </a:r>
          </a:p>
          <a:p>
            <a:pPr lvl="1"/>
            <a:r>
              <a:rPr lang="en-US" sz="1200" dirty="0"/>
              <a:t>Scope – How widespread is the problem?</a:t>
            </a:r>
          </a:p>
          <a:p>
            <a:pPr lvl="1"/>
            <a:r>
              <a:rPr lang="en-US" sz="1200" dirty="0"/>
              <a:t>Severity – How critical is the problem ?</a:t>
            </a:r>
          </a:p>
          <a:p>
            <a:r>
              <a:rPr lang="en-US" sz="1400" dirty="0"/>
              <a:t>A final report should be prepared to summarize the results of the test. The following sections for a usability test :</a:t>
            </a:r>
          </a:p>
          <a:p>
            <a:pPr lvl="1"/>
            <a:r>
              <a:rPr lang="en-US" sz="1200" dirty="0"/>
              <a:t>Procedures </a:t>
            </a:r>
          </a:p>
          <a:p>
            <a:pPr lvl="1"/>
            <a:r>
              <a:rPr lang="en-US" sz="1200" dirty="0"/>
              <a:t>Evaluator profiles</a:t>
            </a:r>
          </a:p>
          <a:p>
            <a:pPr lvl="1"/>
            <a:r>
              <a:rPr lang="en-US" sz="1200" dirty="0"/>
              <a:t>Observations</a:t>
            </a:r>
          </a:p>
          <a:p>
            <a:pPr lvl="1"/>
            <a:r>
              <a:rPr lang="en-US" sz="1200" dirty="0"/>
              <a:t>Evaluator quotes</a:t>
            </a:r>
          </a:p>
          <a:p>
            <a:pPr lvl="1"/>
            <a:r>
              <a:rPr lang="en-US" sz="1200" dirty="0"/>
              <a:t>Conclusions</a:t>
            </a:r>
          </a:p>
          <a:p>
            <a:pPr lvl="1"/>
            <a:r>
              <a:rPr lang="en-US" sz="1200" dirty="0"/>
              <a:t>recommendations </a:t>
            </a:r>
          </a:p>
          <a:p>
            <a:r>
              <a:rPr lang="en-US" sz="1400" dirty="0"/>
              <a:t>A sample usability report and data analysis can be downloaded from the link below :</a:t>
            </a:r>
          </a:p>
          <a:p>
            <a:pPr lvl="1"/>
            <a:r>
              <a:rPr lang="en-US" sz="1200" dirty="0"/>
              <a:t>http://www.utexas.edu/learn/usability/report.html</a:t>
            </a:r>
            <a:endParaRPr lang="en-US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06D1A305-A275-4BD7-A72E-727A31376D4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C453C37-B9DB-47DA-ABB4-3B5499C26EB8}" type="datetime1">
              <a:rPr lang="en-US" smtClean="0"/>
              <a:t>11/9/2015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Analyzing and Presenting Usability Test </a:t>
            </a:r>
            <a:r>
              <a:rPr lang="en-US" sz="2000" dirty="0"/>
              <a:t>Results (</a:t>
            </a:r>
            <a:r>
              <a:rPr lang="en-US" sz="2000" dirty="0" err="1"/>
              <a:t>Cont</a:t>
            </a:r>
            <a:r>
              <a:rPr lang="en-US" sz="2000" dirty="0"/>
              <a:t>)</a:t>
            </a: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81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524001" y="6356351"/>
            <a:ext cx="358775" cy="365125"/>
          </a:xfrm>
        </p:spPr>
        <p:txBody>
          <a:bodyPr/>
          <a:lstStyle/>
          <a:p>
            <a:pPr>
              <a:defRPr/>
            </a:pPr>
            <a:fld id="{1F2884EB-C6E3-684C-A39B-0E652C4E0E60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1524001" y="6356351"/>
            <a:ext cx="1643063" cy="365125"/>
          </a:xfrm>
        </p:spPr>
        <p:txBody>
          <a:bodyPr/>
          <a:lstStyle/>
          <a:p>
            <a:pPr>
              <a:defRPr/>
            </a:pPr>
            <a:fld id="{8345ABEB-8819-4EC9-8039-1829AE021741}" type="datetime1">
              <a:rPr lang="en-US" smtClean="0"/>
              <a:t>11/9/2015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1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noProof="1"/>
              <a:t>Setelah mengikuti materi ini mahasiswa dapat</a:t>
            </a:r>
            <a:r>
              <a:rPr lang="en-US" noProof="1" smtClean="0"/>
              <a:t>: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Mahasiswa</a:t>
            </a:r>
            <a:r>
              <a:rPr lang="en-US" dirty="0" smtClean="0"/>
              <a:t>/</a:t>
            </a:r>
            <a:r>
              <a:rPr lang="en-US" dirty="0" err="1" smtClean="0"/>
              <a:t>i</a:t>
            </a:r>
            <a:r>
              <a:rPr lang="en-US" dirty="0" smtClean="0"/>
              <a:t> 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UI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UI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06D1A305-A275-4BD7-A72E-727A31376D4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C453C37-B9DB-47DA-ABB4-3B5499C26EB8}" type="datetime1">
              <a:rPr lang="en-US" smtClean="0"/>
              <a:t>11/9/2015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72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just"/>
            <a:r>
              <a:rPr lang="en-US" sz="2000" dirty="0"/>
              <a:t>There are different approaches to evaluating usability, three main categories (Chandler&amp;Hyatt,2002) :</a:t>
            </a:r>
          </a:p>
          <a:p>
            <a:pPr lvl="1" algn="just"/>
            <a:r>
              <a:rPr lang="en-US" b="1" dirty="0" smtClean="0"/>
              <a:t>Inspection methods </a:t>
            </a:r>
            <a:r>
              <a:rPr lang="en-US" dirty="0" smtClean="0"/>
              <a:t>: do not involves customer. Heuristic evaluations and walk-throughs</a:t>
            </a:r>
          </a:p>
          <a:p>
            <a:pPr lvl="1" algn="just"/>
            <a:r>
              <a:rPr lang="en-US" b="1" dirty="0" smtClean="0"/>
              <a:t>Lab testing methods </a:t>
            </a:r>
            <a:r>
              <a:rPr lang="en-US" dirty="0" smtClean="0"/>
              <a:t>: involves the testing of representatives users.</a:t>
            </a:r>
          </a:p>
          <a:p>
            <a:pPr lvl="1" algn="just"/>
            <a:r>
              <a:rPr lang="en-US" b="1" dirty="0" smtClean="0"/>
              <a:t>Surveys and customer reporting methods </a:t>
            </a:r>
            <a:r>
              <a:rPr lang="en-US" dirty="0" smtClean="0"/>
              <a:t>: provides subjective data and is based on expressed feelings, attitudes, and perceptions of the interaction’s usability and overall desirable qualities.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06D1A305-A275-4BD7-A72E-727A31376D4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C453C37-B9DB-47DA-ABB4-3B5499C26EB8}" type="datetime1">
              <a:rPr lang="en-US" smtClean="0"/>
              <a:t>11/9/2015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Of Usability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8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1800" dirty="0"/>
              <a:t>Based on the expertise of a set reviewers.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1800" dirty="0"/>
              <a:t>Generally apply across situations and are used to predict potential problems with the interaction.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1800" dirty="0"/>
              <a:t>Has the advantage of being easy to use and does not require expensive lab settings.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1800" dirty="0" err="1"/>
              <a:t>Kalbach</a:t>
            </a:r>
            <a:r>
              <a:rPr lang="en-US" sz="1800" dirty="0"/>
              <a:t> (2007) identifies 3 steps for heuristic evaluation :</a:t>
            </a:r>
          </a:p>
          <a:p>
            <a:pPr marL="639762" lvl="1" indent="-22860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1800" dirty="0"/>
              <a:t>Prepare : Agree on who will do the review.</a:t>
            </a:r>
          </a:p>
          <a:p>
            <a:pPr marL="639762" lvl="1" indent="-22860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1800" dirty="0"/>
              <a:t>Execute : Go through the interaction prototype, focusing on one principle at a time.</a:t>
            </a:r>
          </a:p>
          <a:p>
            <a:pPr marL="639762" lvl="1" indent="-22860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1800" dirty="0"/>
              <a:t>Consolidate : Discuss your findings with other reviewers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06D1A305-A275-4BD7-A72E-727A31376D4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C453C37-B9DB-47DA-ABB4-3B5499C26EB8}" type="datetime1">
              <a:rPr lang="en-US" smtClean="0"/>
              <a:t>11/9/2015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Heuristic Evaluation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61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Nielsen (1994) proposed 10 general “Heuristics” :</a:t>
            </a:r>
          </a:p>
          <a:p>
            <a:pPr lvl="1"/>
            <a:r>
              <a:rPr lang="en-US" sz="1800" dirty="0"/>
              <a:t>Visibility of system status</a:t>
            </a:r>
          </a:p>
          <a:p>
            <a:pPr lvl="1"/>
            <a:r>
              <a:rPr lang="en-US" sz="1800" dirty="0"/>
              <a:t>Match between system and the real world</a:t>
            </a:r>
          </a:p>
          <a:p>
            <a:pPr lvl="1"/>
            <a:r>
              <a:rPr lang="en-US" sz="1800" dirty="0"/>
              <a:t>User control and freedom</a:t>
            </a:r>
          </a:p>
          <a:p>
            <a:pPr lvl="1"/>
            <a:r>
              <a:rPr lang="en-US" sz="1800" dirty="0"/>
              <a:t>Consistency and standards</a:t>
            </a:r>
          </a:p>
          <a:p>
            <a:pPr lvl="1"/>
            <a:r>
              <a:rPr lang="en-US" sz="1800" dirty="0"/>
              <a:t>Error prevention</a:t>
            </a:r>
          </a:p>
          <a:p>
            <a:pPr lvl="1"/>
            <a:r>
              <a:rPr lang="en-US" sz="1800" dirty="0"/>
              <a:t>Recognition rather than recall</a:t>
            </a:r>
          </a:p>
          <a:p>
            <a:pPr lvl="1"/>
            <a:r>
              <a:rPr lang="en-US" sz="1800" dirty="0"/>
              <a:t>Flexibility and efficiency of use</a:t>
            </a:r>
          </a:p>
          <a:p>
            <a:pPr lvl="1"/>
            <a:r>
              <a:rPr lang="en-US" sz="1800" dirty="0"/>
              <a:t>Aesthetic and minimalist design</a:t>
            </a:r>
          </a:p>
          <a:p>
            <a:pPr lvl="1"/>
            <a:r>
              <a:rPr lang="en-US" sz="1800" dirty="0"/>
              <a:t>Help users recognize, diagnose, and recover from errors</a:t>
            </a:r>
          </a:p>
          <a:p>
            <a:pPr lvl="1"/>
            <a:r>
              <a:rPr lang="en-US" sz="1800" dirty="0"/>
              <a:t>Help and </a:t>
            </a:r>
            <a:r>
              <a:rPr lang="en-US" sz="1800" dirty="0" smtClean="0"/>
              <a:t>documentation</a:t>
            </a:r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06D1A305-A275-4BD7-A72E-727A31376D4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C453C37-B9DB-47DA-ABB4-3B5499C26EB8}" type="datetime1">
              <a:rPr lang="en-US" smtClean="0"/>
              <a:t>11/9/2015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Heuristic </a:t>
            </a:r>
            <a:r>
              <a:rPr lang="en-US" dirty="0" smtClean="0"/>
              <a:t>Evaluation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8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just"/>
            <a:r>
              <a:rPr lang="en-US" dirty="0" err="1"/>
              <a:t>Kalbach</a:t>
            </a:r>
            <a:r>
              <a:rPr lang="en-US" dirty="0"/>
              <a:t>(2007) proposed the following heuristic specific to web based interactions :</a:t>
            </a:r>
          </a:p>
          <a:p>
            <a:pPr lvl="1"/>
            <a:r>
              <a:rPr lang="en-US" sz="1600" dirty="0"/>
              <a:t>Balance</a:t>
            </a:r>
          </a:p>
          <a:p>
            <a:pPr lvl="1"/>
            <a:r>
              <a:rPr lang="en-US" sz="1600" dirty="0"/>
              <a:t>Ease of learning</a:t>
            </a:r>
          </a:p>
          <a:p>
            <a:pPr lvl="1"/>
            <a:r>
              <a:rPr lang="en-US" sz="1600" dirty="0"/>
              <a:t>Efficiency</a:t>
            </a:r>
          </a:p>
          <a:p>
            <a:pPr lvl="1"/>
            <a:r>
              <a:rPr lang="en-US" sz="1600" dirty="0"/>
              <a:t>Consistency</a:t>
            </a:r>
          </a:p>
          <a:p>
            <a:pPr lvl="1"/>
            <a:r>
              <a:rPr lang="en-US" sz="1600" dirty="0"/>
              <a:t>Clear labels</a:t>
            </a:r>
          </a:p>
          <a:p>
            <a:pPr lvl="1"/>
            <a:r>
              <a:rPr lang="en-US" sz="1600" dirty="0"/>
              <a:t>Orientation</a:t>
            </a:r>
          </a:p>
          <a:p>
            <a:pPr lvl="1"/>
            <a:r>
              <a:rPr lang="en-US" sz="1600" dirty="0"/>
              <a:t>Exploration</a:t>
            </a:r>
          </a:p>
          <a:p>
            <a:pPr lvl="1"/>
            <a:r>
              <a:rPr lang="en-US" sz="1600" dirty="0"/>
              <a:t>Differentiation </a:t>
            </a:r>
          </a:p>
          <a:p>
            <a:pPr lvl="1"/>
            <a:r>
              <a:rPr lang="en-US" sz="1600" dirty="0"/>
              <a:t>Information use</a:t>
            </a:r>
          </a:p>
          <a:p>
            <a:pPr lvl="1"/>
            <a:r>
              <a:rPr lang="en-US" sz="1600" dirty="0"/>
              <a:t>Modes of </a:t>
            </a:r>
            <a:r>
              <a:rPr lang="en-US" sz="1600" dirty="0" smtClean="0"/>
              <a:t>searching</a:t>
            </a: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06D1A305-A275-4BD7-A72E-727A31376D4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C453C37-B9DB-47DA-ABB4-3B5499C26EB8}" type="datetime1">
              <a:rPr lang="en-US" smtClean="0"/>
              <a:t>11/9/2015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Heuristic Evaluation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just"/>
            <a:r>
              <a:rPr lang="en-US" dirty="0"/>
              <a:t>Heuristic evaluation can be also accelerated with the use of checklists.</a:t>
            </a:r>
          </a:p>
          <a:p>
            <a:pPr algn="just"/>
            <a:r>
              <a:rPr lang="en-US" dirty="0"/>
              <a:t>A sample checklist can be found at </a:t>
            </a:r>
            <a:r>
              <a:rPr lang="en-US" dirty="0">
                <a:hlinkClick r:id="rId3"/>
              </a:rPr>
              <a:t>http://www.stcsig.org/usability/topics/articles/he-checklist.html</a:t>
            </a:r>
            <a:r>
              <a:rPr lang="en-US" dirty="0"/>
              <a:t>.  </a:t>
            </a:r>
          </a:p>
          <a:p>
            <a:pPr algn="just"/>
            <a:r>
              <a:rPr lang="en-US" dirty="0"/>
              <a:t>Given the high cost of conducting interaction evaluations, new trend is towards automated evaluation. For example, free tools include :</a:t>
            </a:r>
          </a:p>
          <a:p>
            <a:pPr lvl="1" algn="just"/>
            <a:r>
              <a:rPr lang="en-US" dirty="0"/>
              <a:t>Wave : </a:t>
            </a:r>
            <a:r>
              <a:rPr lang="en-US" dirty="0">
                <a:hlinkClick r:id="rId4"/>
              </a:rPr>
              <a:t>http://wave.webaim.org</a:t>
            </a:r>
            <a:endParaRPr lang="en-US" dirty="0"/>
          </a:p>
          <a:p>
            <a:pPr lvl="1" algn="just"/>
            <a:r>
              <a:rPr lang="en-US" dirty="0"/>
              <a:t>InFocus : www. Ssbtechnologies.com/products/</a:t>
            </a:r>
            <a:r>
              <a:rPr lang="en-US" dirty="0" err="1"/>
              <a:t>infocus</a:t>
            </a:r>
            <a:endParaRPr lang="en-US" dirty="0"/>
          </a:p>
          <a:p>
            <a:pPr marL="411162" lvl="1" indent="0" algn="just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06D1A305-A275-4BD7-A72E-727A31376D4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C453C37-B9DB-47DA-ABB4-3B5499C26EB8}" type="datetime1">
              <a:rPr lang="en-US" smtClean="0"/>
              <a:t>11/9/2015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Heuristic Evaluation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01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Walk-throughs simulate a customer’s experience with the interaction.</a:t>
            </a:r>
          </a:p>
          <a:p>
            <a:r>
              <a:rPr lang="en-US" dirty="0" smtClean="0"/>
              <a:t>The results of the simulation are compared with the goals, expectations, and knowledge that the first-time customer is expected to have with an online store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06D1A305-A275-4BD7-A72E-727A31376D4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C453C37-B9DB-47DA-ABB4-3B5499C26EB8}" type="datetime1">
              <a:rPr lang="en-US" smtClean="0"/>
              <a:t>11/9/2015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Walk-throughs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2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just"/>
            <a:r>
              <a:rPr lang="en-US" sz="1800" dirty="0"/>
              <a:t>It is about building web sites, applications, and pages that present few barriers to use are possible for anyone, regardless of ability and the device used to access the information.</a:t>
            </a:r>
          </a:p>
          <a:p>
            <a:pPr algn="just"/>
            <a:r>
              <a:rPr lang="en-US" sz="1800" dirty="0"/>
              <a:t>Web accessibility should be :</a:t>
            </a:r>
          </a:p>
          <a:p>
            <a:pPr lvl="1" algn="just"/>
            <a:r>
              <a:rPr lang="en-US" sz="1600" dirty="0"/>
              <a:t>Accommodate persons with disabilities (visual disabilities, hearing disabilities, Physical disabilities and Cognitive and neurological disabilities)</a:t>
            </a:r>
          </a:p>
          <a:p>
            <a:pPr lvl="1" algn="just"/>
            <a:r>
              <a:rPr lang="en-US" sz="1600" dirty="0"/>
              <a:t>Provide access to those using slower connections that normally have the images tuned off as well as increase interoperability with mobile devices.</a:t>
            </a:r>
          </a:p>
          <a:p>
            <a:pPr algn="just"/>
            <a:endParaRPr lang="en-US" sz="1800" dirty="0"/>
          </a:p>
          <a:p>
            <a:pPr lvl="1" algn="just"/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06D1A305-A275-4BD7-A72E-727A31376D4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C453C37-B9DB-47DA-ABB4-3B5499C26EB8}" type="datetime1">
              <a:rPr lang="en-US" smtClean="0"/>
              <a:t>11/9/2015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</a:t>
            </a:r>
            <a:r>
              <a:rPr lang="en-US" dirty="0" smtClean="0"/>
              <a:t>Accessibility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40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54d65981d34a15fc2b908cf5b55f9348678fdf95"/>
</p:tagLst>
</file>

<file path=ppt/theme/theme1.xml><?xml version="1.0" encoding="utf-8"?>
<a:theme xmlns:a="http://schemas.openxmlformats.org/drawingml/2006/main" name="template_informatika_slide">
  <a:themeElements>
    <a:clrScheme name="IEEE Corporate">
      <a:dk1>
        <a:sysClr val="windowText" lastClr="000000"/>
      </a:dk1>
      <a:lt1>
        <a:sysClr val="window" lastClr="FFFFFF"/>
      </a:lt1>
      <a:dk2>
        <a:srgbClr val="00678F"/>
      </a:dk2>
      <a:lt2>
        <a:srgbClr val="EEECE1"/>
      </a:lt2>
      <a:accent1>
        <a:srgbClr val="0066A1"/>
      </a:accent1>
      <a:accent2>
        <a:srgbClr val="E37222"/>
      </a:accent2>
      <a:accent3>
        <a:srgbClr val="71953D"/>
      </a:accent3>
      <a:accent4>
        <a:srgbClr val="6B1F7C"/>
      </a:accent4>
      <a:accent5>
        <a:srgbClr val="009FDB"/>
      </a:accent5>
      <a:accent6>
        <a:srgbClr val="810031"/>
      </a:accent6>
      <a:hlink>
        <a:srgbClr val="0066A1"/>
      </a:hlink>
      <a:folHlink>
        <a:srgbClr val="541868"/>
      </a:folHlink>
    </a:clrScheme>
    <a:fontScheme name="Office">
      <a:majorFont>
        <a:latin typeface="Verdan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ln>
          <a:noFill/>
        </a:ln>
      </a:spPr>
      <a:bodyPr/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Informatika(1)</Template>
  <TotalTime>1401</TotalTime>
  <Words>1183</Words>
  <Application>Microsoft Office PowerPoint</Application>
  <PresentationFormat>Widescreen</PresentationFormat>
  <Paragraphs>185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Brush Script Std</vt:lpstr>
      <vt:lpstr>Lucida Grande</vt:lpstr>
      <vt:lpstr>ＭＳ Ｐゴシック</vt:lpstr>
      <vt:lpstr>Verdana</vt:lpstr>
      <vt:lpstr>Wingdings</vt:lpstr>
      <vt:lpstr>template_informatika_slide</vt:lpstr>
      <vt:lpstr>CSG2C3/ Interaksi Manusia dan Komputer (IMK)</vt:lpstr>
      <vt:lpstr>Tujuan</vt:lpstr>
      <vt:lpstr>Evaluation Of Usability</vt:lpstr>
      <vt:lpstr>Heuristic Evaluation</vt:lpstr>
      <vt:lpstr>Heuristic Evaluation (Cont)</vt:lpstr>
      <vt:lpstr>Heuristic Evaluation (Cont)</vt:lpstr>
      <vt:lpstr>Heuristic Evaluation (Cont)</vt:lpstr>
      <vt:lpstr>Walk-throughs</vt:lpstr>
      <vt:lpstr>Web Accessibility</vt:lpstr>
      <vt:lpstr>Web Content Accessiblity Guidelines (WCAG)</vt:lpstr>
      <vt:lpstr>Usability Testing</vt:lpstr>
      <vt:lpstr>Usability independent and dependent variables (Eason, 1988)</vt:lpstr>
      <vt:lpstr>Usability Measures (Shackle, 1990)</vt:lpstr>
      <vt:lpstr>Conducting the usability test </vt:lpstr>
      <vt:lpstr>Analyzing and Presenting Usability Test Results</vt:lpstr>
      <vt:lpstr>Analyzing and Presenting Usability Test Results (Cont)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Backgrounds: Art</dc:title>
  <dc:creator>NEC</dc:creator>
  <cp:lastModifiedBy>DAWAM DWI JATMIKO SUWAWI</cp:lastModifiedBy>
  <cp:revision>98</cp:revision>
  <dcterms:created xsi:type="dcterms:W3CDTF">2009-08-06T14:56:22Z</dcterms:created>
  <dcterms:modified xsi:type="dcterms:W3CDTF">2015-11-08T23:41:37Z</dcterms:modified>
</cp:coreProperties>
</file>