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9"/>
  </p:notesMasterIdLst>
  <p:sldIdLst>
    <p:sldId id="285" r:id="rId2"/>
    <p:sldId id="287" r:id="rId3"/>
    <p:sldId id="266" r:id="rId4"/>
    <p:sldId id="268" r:id="rId5"/>
    <p:sldId id="269" r:id="rId6"/>
    <p:sldId id="270" r:id="rId7"/>
    <p:sldId id="257" r:id="rId8"/>
    <p:sldId id="271" r:id="rId9"/>
    <p:sldId id="272" r:id="rId10"/>
    <p:sldId id="258" r:id="rId11"/>
    <p:sldId id="273" r:id="rId12"/>
    <p:sldId id="274" r:id="rId13"/>
    <p:sldId id="259" r:id="rId14"/>
    <p:sldId id="275" r:id="rId15"/>
    <p:sldId id="276" r:id="rId16"/>
    <p:sldId id="277" r:id="rId17"/>
    <p:sldId id="278" r:id="rId18"/>
    <p:sldId id="279" r:id="rId19"/>
    <p:sldId id="280" r:id="rId20"/>
    <p:sldId id="260" r:id="rId21"/>
    <p:sldId id="261" r:id="rId22"/>
    <p:sldId id="262" r:id="rId23"/>
    <p:sldId id="263" r:id="rId24"/>
    <p:sldId id="281" r:id="rId25"/>
    <p:sldId id="264" r:id="rId26"/>
    <p:sldId id="282" r:id="rId27"/>
    <p:sldId id="286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59"/>
  </p:normalViewPr>
  <p:slideViewPr>
    <p:cSldViewPr>
      <p:cViewPr varScale="1">
        <p:scale>
          <a:sx n="82" d="100"/>
          <a:sy n="82" d="100"/>
        </p:scale>
        <p:origin x="66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C3CFB-67CE-47D4-8248-1065F6015E5E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0808A-CEEA-4609-8C09-BBE47333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7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0808A-CEEA-4609-8C09-BBE473331F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6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57859" y="3251532"/>
            <a:ext cx="513155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6245" y="1269243"/>
            <a:ext cx="10545755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6245" y="2227425"/>
            <a:ext cx="10545755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646245" y="2875085"/>
            <a:ext cx="10557363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50745F-1E6A-4FF8-9357-23A13A38CBEE}" type="datetime1">
              <a:rPr lang="en-US" smtClean="0"/>
              <a:t>10/9/2015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7920B0-2987-4F89-B53D-8CAAC986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41" y="216579"/>
            <a:ext cx="4353103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04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87680" y="2009550"/>
            <a:ext cx="11101917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D7920B0-2987-4F89-B53D-8CAAC986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350745F-1E6A-4FF8-9357-23A13A38CBEE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829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7920B0-2987-4F89-B53D-8CAAC986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50745F-1E6A-4FF8-9357-23A13A38CBEE}" type="datetime1">
              <a:rPr lang="en-US" smtClean="0"/>
              <a:t>10/9/2015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755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99769" y="2009551"/>
            <a:ext cx="5380567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6318485" y="2009551"/>
            <a:ext cx="5380567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8D7920B0-2987-4F89-B53D-8CAAC986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C350745F-1E6A-4FF8-9357-23A13A38CBEE}" type="datetime1">
              <a:rPr lang="en-US" smtClean="0"/>
              <a:t>10/9/2015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33" y="1336418"/>
            <a:ext cx="11212217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442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89186" y="1645920"/>
            <a:ext cx="5380329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6271683" y="1645920"/>
            <a:ext cx="5393501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476249" y="2659063"/>
            <a:ext cx="5393267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6271683" y="2659063"/>
            <a:ext cx="5393267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8D7920B0-2987-4F89-B53D-8CAAC986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C350745F-1E6A-4FF8-9357-23A13A38CBEE}" type="datetime1">
              <a:rPr lang="en-US" smtClean="0"/>
              <a:t>10/9/2015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612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6238051" y="2009551"/>
            <a:ext cx="5380567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486834" y="2009551"/>
            <a:ext cx="5329767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8D7920B0-2987-4F89-B53D-8CAAC986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C350745F-1E6A-4FF8-9357-23A13A38CBEE}" type="datetime1">
              <a:rPr lang="en-US" smtClean="0"/>
              <a:t>10/9/2015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224218" y="6451601"/>
            <a:ext cx="4421037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972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9398" y="4489332"/>
            <a:ext cx="11101917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652" y="4670968"/>
            <a:ext cx="12189231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3421" y="1"/>
            <a:ext cx="12192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6" y="142947"/>
            <a:ext cx="4052245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640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451886"/>
            <a:ext cx="1124189" cy="365125"/>
          </a:xfrm>
        </p:spPr>
        <p:txBody>
          <a:bodyPr/>
          <a:lstStyle/>
          <a:p>
            <a:fld id="{C4D50CE9-1776-4D5D-871B-FF5ABC5CCA18}" type="datetime1">
              <a:rPr lang="en-US" smtClean="0"/>
              <a:t>10/9/2015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3601" y="6492876"/>
            <a:ext cx="4775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8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20800" y="6451886"/>
            <a:ext cx="1422400" cy="365125"/>
          </a:xfrm>
        </p:spPr>
        <p:txBody>
          <a:bodyPr/>
          <a:lstStyle/>
          <a:p>
            <a:fld id="{572CFC05-1640-42BB-8E2F-DE51C1B7ACF4}" type="datetime1">
              <a:rPr lang="en-US" smtClean="0"/>
              <a:t>10/9/2015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93467" y="6492876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6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12191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486834" y="1336418"/>
            <a:ext cx="11101917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48401"/>
            <a:ext cx="12191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19878" y="6451887"/>
            <a:ext cx="47836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D7920B0-2987-4F89-B53D-8CAAC986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080795" y="6451887"/>
            <a:ext cx="219074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350745F-1E6A-4FF8-9357-23A13A38CBEE}" type="datetime1">
              <a:rPr lang="en-US" smtClean="0"/>
              <a:t>10/9/2015</a:t>
            </a:fld>
            <a:endParaRPr lang="en-US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12884416" y="5910799"/>
            <a:ext cx="17097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86834" y="1977656"/>
            <a:ext cx="11101917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0"/>
            <a:ext cx="12191991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0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8" r:id="rId8"/>
    <p:sldLayoutId id="2147483699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CSG2C3</a:t>
            </a:r>
            <a:r>
              <a:rPr lang="en-US" dirty="0" smtClean="0"/>
              <a:t>/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(IMK)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663715" y="1906321"/>
            <a:ext cx="10545755" cy="429768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Dosen</a:t>
            </a:r>
            <a:r>
              <a:rPr lang="en-US" dirty="0" smtClean="0"/>
              <a:t> IMK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57969" y="2414206"/>
            <a:ext cx="10557363" cy="378005"/>
          </a:xfrm>
        </p:spPr>
        <p:txBody>
          <a:bodyPr/>
          <a:lstStyle/>
          <a:p>
            <a:r>
              <a:rPr lang="en-US" dirty="0" smtClean="0"/>
              <a:t>KK </a:t>
            </a:r>
            <a:r>
              <a:rPr lang="en-US" dirty="0" smtClean="0"/>
              <a:t>Software Engineering, Information System, and Data Engineering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10/9/2015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45625" y="2961994"/>
            <a:ext cx="4599295" cy="2677656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USER INTERFACE  (UI)</a:t>
            </a:r>
            <a:br>
              <a:rPr lang="en-US" sz="2800" dirty="0"/>
            </a:br>
            <a:r>
              <a:rPr lang="en-US" sz="2800" dirty="0"/>
              <a:t>DESIGN </a:t>
            </a:r>
            <a:r>
              <a:rPr lang="en-US" sz="2800" dirty="0"/>
              <a:t>PROCESS</a:t>
            </a:r>
          </a:p>
          <a:p>
            <a:pPr algn="just"/>
            <a:endParaRPr lang="en-US" sz="2800" b="1" dirty="0"/>
          </a:p>
          <a:p>
            <a:r>
              <a:rPr lang="en-US" sz="2800" b="1" dirty="0"/>
              <a:t>Step – 7</a:t>
            </a:r>
            <a:br>
              <a:rPr lang="en-US" sz="2800" b="1" dirty="0"/>
            </a:br>
            <a:r>
              <a:rPr lang="en-US" sz="2800" b="1" dirty="0"/>
              <a:t>Screen-Based Control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00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Usually referred as “</a:t>
            </a:r>
            <a:r>
              <a:rPr lang="en-US" i="1" dirty="0" smtClean="0"/>
              <a:t>field” </a:t>
            </a:r>
            <a:r>
              <a:rPr lang="en-US" dirty="0" smtClean="0"/>
              <a:t>or</a:t>
            </a:r>
            <a:r>
              <a:rPr lang="en-US" i="1" dirty="0" smtClean="0"/>
              <a:t> “text-box”</a:t>
            </a:r>
          </a:p>
          <a:p>
            <a:pPr lvl="1"/>
            <a:r>
              <a:rPr lang="en-US" i="1" dirty="0" smtClean="0"/>
              <a:t>Unprotected</a:t>
            </a:r>
            <a:r>
              <a:rPr lang="en-US" dirty="0" smtClean="0"/>
              <a:t>: a text box into which information can be keyed</a:t>
            </a:r>
          </a:p>
          <a:p>
            <a:pPr lvl="1"/>
            <a:r>
              <a:rPr lang="en-US" i="1" dirty="0" smtClean="0"/>
              <a:t>Protected</a:t>
            </a:r>
            <a:r>
              <a:rPr lang="en-US" dirty="0" smtClean="0"/>
              <a:t>: A text box used for display purposes only</a:t>
            </a:r>
          </a:p>
          <a:p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Usually rectangular in shape</a:t>
            </a:r>
          </a:p>
          <a:p>
            <a:pPr lvl="1"/>
            <a:r>
              <a:rPr lang="en-US" dirty="0" smtClean="0"/>
              <a:t>Usually possesses a caption or label describing the kind of information contained within it</a:t>
            </a:r>
          </a:p>
          <a:p>
            <a:pPr lvl="1"/>
            <a:r>
              <a:rPr lang="en-US" dirty="0" smtClean="0"/>
              <a:t>Two types exist</a:t>
            </a:r>
          </a:p>
          <a:p>
            <a:pPr lvl="2"/>
            <a:r>
              <a:rPr lang="en-US" dirty="0" smtClean="0"/>
              <a:t>Single-line</a:t>
            </a:r>
          </a:p>
          <a:p>
            <a:pPr lvl="2"/>
            <a:r>
              <a:rPr lang="en-US" dirty="0" smtClean="0"/>
              <a:t>Multiple-line</a:t>
            </a:r>
          </a:p>
          <a:p>
            <a:pPr lvl="1"/>
            <a:r>
              <a:rPr lang="en-US" dirty="0" smtClean="0"/>
              <a:t>When first displayed, the box may be blank or contain an initial value</a:t>
            </a:r>
          </a:p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To permit the display, entering, or editing of textual information</a:t>
            </a:r>
          </a:p>
          <a:p>
            <a:pPr lvl="1"/>
            <a:r>
              <a:rPr lang="en-US" dirty="0" smtClean="0"/>
              <a:t>To display read-only information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C94B0C3-2754-48C2-82AB-79839A6E76C6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– Text Entry / Read only controls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Advantages</a:t>
            </a:r>
            <a:endParaRPr lang="en-US" i="1" dirty="0" smtClean="0"/>
          </a:p>
          <a:p>
            <a:pPr lvl="1"/>
            <a:r>
              <a:rPr lang="en-US" dirty="0" smtClean="0"/>
              <a:t>Very flexible</a:t>
            </a:r>
          </a:p>
          <a:p>
            <a:pPr lvl="1"/>
            <a:r>
              <a:rPr lang="en-US" dirty="0" smtClean="0"/>
              <a:t>Familiar</a:t>
            </a:r>
          </a:p>
          <a:p>
            <a:pPr lvl="1"/>
            <a:r>
              <a:rPr lang="en-US" dirty="0" smtClean="0"/>
              <a:t>Consumes little screen space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Requires use of typewriter keyboard.</a:t>
            </a:r>
          </a:p>
          <a:p>
            <a:pPr lvl="1"/>
            <a:r>
              <a:rPr lang="en-US" dirty="0" smtClean="0"/>
              <a:t>Requires user to remember what must be keyed</a:t>
            </a:r>
          </a:p>
          <a:p>
            <a:r>
              <a:rPr lang="en-US" dirty="0" smtClean="0"/>
              <a:t>Proper usage</a:t>
            </a:r>
          </a:p>
          <a:p>
            <a:pPr lvl="1"/>
            <a:r>
              <a:rPr lang="en-US" dirty="0" smtClean="0"/>
              <a:t>Most useful for data that is</a:t>
            </a:r>
          </a:p>
          <a:p>
            <a:pPr lvl="2"/>
            <a:r>
              <a:rPr lang="en-US" dirty="0" smtClean="0"/>
              <a:t>Unlimited in scope</a:t>
            </a:r>
          </a:p>
          <a:p>
            <a:pPr lvl="2"/>
            <a:r>
              <a:rPr lang="en-US" dirty="0" smtClean="0"/>
              <a:t>Difficult to categorize</a:t>
            </a:r>
          </a:p>
          <a:p>
            <a:pPr lvl="2"/>
            <a:r>
              <a:rPr lang="en-US" dirty="0" smtClean="0"/>
              <a:t>Of a variety of different lengths</a:t>
            </a:r>
          </a:p>
          <a:p>
            <a:pPr lvl="1"/>
            <a:r>
              <a:rPr lang="en-US" dirty="0" smtClean="0"/>
              <a:t>When using a selection list is not possible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50F6BC-D091-45D7-B061-CCC9725BB1D5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– Text Entry / Read </a:t>
            </a:r>
            <a:r>
              <a:rPr lang="en-US" dirty="0" err="1" smtClean="0"/>
              <a:t>onlycontrols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C3701F6-B581-42E7-A659-D473694C23B1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267200" y="1295400"/>
            <a:ext cx="5487342" cy="3276600"/>
            <a:chOff x="-152400" y="1295400"/>
            <a:chExt cx="8382943" cy="5029200"/>
          </a:xfrm>
        </p:grpSpPr>
        <p:sp>
          <p:nvSpPr>
            <p:cNvPr id="12" name="TextBox 11"/>
            <p:cNvSpPr txBox="1"/>
            <p:nvPr/>
          </p:nvSpPr>
          <p:spPr>
            <a:xfrm>
              <a:off x="609600" y="1371599"/>
              <a:ext cx="3027316" cy="472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Single occurrence</a:t>
              </a:r>
              <a:endParaRPr lang="en-US" sz="1400" b="1" dirty="0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92848" y="4166925"/>
              <a:ext cx="2715963" cy="804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23655" y="5325758"/>
              <a:ext cx="3041878" cy="772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593" y="1796612"/>
              <a:ext cx="2745591" cy="344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4239" y="2548429"/>
              <a:ext cx="1718464" cy="584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1434721" y="2143545"/>
              <a:ext cx="651895" cy="472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Or</a:t>
              </a:r>
              <a:endParaRPr lang="en-US" sz="14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8583" y="1295400"/>
              <a:ext cx="3239403" cy="20048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05015" y="1942798"/>
              <a:ext cx="3130764" cy="1190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3726006" y="1462471"/>
              <a:ext cx="3308937" cy="472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Multiple occurrence</a:t>
              </a:r>
              <a:endParaRPr lang="en-US" sz="14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26005" y="1295400"/>
              <a:ext cx="3239403" cy="200484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-152400" y="3538061"/>
              <a:ext cx="5357659" cy="2786539"/>
              <a:chOff x="4114800" y="1447800"/>
              <a:chExt cx="4554085" cy="3352800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191000" y="1962150"/>
                <a:ext cx="2038350" cy="1466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191000" y="3457575"/>
                <a:ext cx="1409700" cy="1266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191001" y="1524001"/>
                <a:ext cx="2812643" cy="568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Read-only / display</a:t>
                </a:r>
                <a:endParaRPr lang="en-US" sz="14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324600" y="2133601"/>
                <a:ext cx="2344285" cy="2557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If alphanumeric then</a:t>
                </a:r>
              </a:p>
              <a:p>
                <a:r>
                  <a:rPr lang="en-US" sz="1200" dirty="0"/>
                  <a:t>left justify</a:t>
                </a:r>
              </a:p>
              <a:p>
                <a:endParaRPr lang="en-US" sz="1200" dirty="0"/>
              </a:p>
              <a:p>
                <a:endParaRPr lang="en-US" sz="1200" dirty="0"/>
              </a:p>
              <a:p>
                <a:endParaRPr lang="en-US" sz="1200" dirty="0"/>
              </a:p>
              <a:p>
                <a:r>
                  <a:rPr lang="en-US" sz="1200" dirty="0"/>
                  <a:t>If numeric then right</a:t>
                </a:r>
              </a:p>
              <a:p>
                <a:r>
                  <a:rPr lang="en-US" sz="1200" dirty="0"/>
                  <a:t>justify </a:t>
                </a:r>
                <a:endParaRPr lang="en-US" sz="12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14800" y="1447800"/>
                <a:ext cx="4419600" cy="3352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5149160" y="3564834"/>
              <a:ext cx="3081383" cy="258959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18888" y="3560003"/>
              <a:ext cx="2429787" cy="472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Segmentation</a:t>
              </a:r>
              <a:endParaRPr lang="en-US" sz="14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14790" y="4962420"/>
              <a:ext cx="651895" cy="472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Or</a:t>
              </a:r>
              <a:endParaRPr lang="en-U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Presents on the screen all the possible alternatives, conditions, or choices that may exist for an entity, property, or value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Radio button</a:t>
            </a:r>
          </a:p>
          <a:p>
            <a:pPr lvl="1"/>
            <a:r>
              <a:rPr lang="en-US" dirty="0" smtClean="0"/>
              <a:t>Check box</a:t>
            </a:r>
          </a:p>
          <a:p>
            <a:pPr lvl="1"/>
            <a:r>
              <a:rPr lang="en-US" dirty="0" smtClean="0"/>
              <a:t>Palette</a:t>
            </a:r>
          </a:p>
          <a:p>
            <a:pPr lvl="1"/>
            <a:r>
              <a:rPr lang="en-US" dirty="0" smtClean="0"/>
              <a:t>List box</a:t>
            </a:r>
          </a:p>
          <a:p>
            <a:pPr lvl="1"/>
            <a:r>
              <a:rPr lang="en-US" dirty="0" smtClean="0"/>
              <a:t>List view control</a:t>
            </a:r>
          </a:p>
          <a:p>
            <a:pPr lvl="1"/>
            <a:r>
              <a:rPr lang="en-US" dirty="0" smtClean="0"/>
              <a:t>Drop-down / Pop-up list box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858443-CF92-465F-8A35-03D9ADE3058D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– Selection Controls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2076" y="3124201"/>
            <a:ext cx="12287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8863"/>
            <a:ext cx="3657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553200" y="336446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0DCBA4F-0CFC-4C0C-AE65-2D44E111EC93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 – Selection Controls: </a:t>
            </a:r>
            <a:r>
              <a:rPr lang="en-US" dirty="0" smtClean="0"/>
              <a:t>Radio button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061" t="4762" r="9773" b="4762"/>
          <a:stretch>
            <a:fillRect/>
          </a:stretch>
        </p:blipFill>
        <p:spPr bwMode="auto">
          <a:xfrm>
            <a:off x="4114800" y="2209800"/>
            <a:ext cx="464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2897" y="5349492"/>
            <a:ext cx="5467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48000" y="2362200"/>
            <a:ext cx="6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3048000"/>
            <a:ext cx="6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3962400"/>
            <a:ext cx="6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4621231"/>
            <a:ext cx="69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1" y="5413303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37685" y="1778901"/>
            <a:ext cx="571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/>
              <a:t>“Only one selection permitted”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4398" y="1920021"/>
            <a:ext cx="5019675" cy="196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5556" t="18717" r="19444" b="8556"/>
          <a:stretch>
            <a:fillRect/>
          </a:stretch>
        </p:blipFill>
        <p:spPr bwMode="auto">
          <a:xfrm>
            <a:off x="3886200" y="4038600"/>
            <a:ext cx="411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0613" y="2265402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Still better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1" y="426720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 !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1926" y="5445790"/>
            <a:ext cx="3800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117193F-65C1-4032-89FC-94BB2BECD818}" type="datetime1">
              <a:rPr lang="en-US" smtClean="0"/>
              <a:t>10/9/2015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 – Selection Controls: </a:t>
            </a:r>
            <a:r>
              <a:rPr lang="en-US" dirty="0" smtClean="0"/>
              <a:t>Radio button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“Use for multiple selection”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90C0DBF-6A76-48DD-8557-D62A7B94D067}" type="datetime1">
              <a:rPr lang="en-US" smtClean="0"/>
              <a:t>10/9/2015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 – Selection Controls: </a:t>
            </a:r>
            <a:r>
              <a:rPr lang="en-US" dirty="0" smtClean="0"/>
              <a:t>Check box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837" y="2533650"/>
            <a:ext cx="1252039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4914" y="2185703"/>
            <a:ext cx="2457450" cy="182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7428" y="2722915"/>
            <a:ext cx="2828925" cy="26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8816" y="4046268"/>
            <a:ext cx="42404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93138" y="546947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 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EFC47E-4A90-43DD-9116-878E61CACE36}" type="datetime1">
              <a:rPr lang="en-US" smtClean="0"/>
              <a:t>10/9/2015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 – Selection Controls: </a:t>
            </a:r>
            <a:r>
              <a:rPr lang="en-US" dirty="0" smtClean="0"/>
              <a:t>Palette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58750" t="5000" r="26250" b="76000"/>
          <a:stretch>
            <a:fillRect/>
          </a:stretch>
        </p:blipFill>
        <p:spPr bwMode="auto">
          <a:xfrm>
            <a:off x="4953000" y="4292812"/>
            <a:ext cx="25908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32500" t="24000" r="32500" b="28000"/>
          <a:stretch>
            <a:fillRect/>
          </a:stretch>
        </p:blipFill>
        <p:spPr bwMode="auto">
          <a:xfrm>
            <a:off x="1795642" y="2012399"/>
            <a:ext cx="2971800" cy="254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 l="41875" t="21000" r="25000" b="20000"/>
          <a:stretch>
            <a:fillRect/>
          </a:stretch>
        </p:blipFill>
        <p:spPr bwMode="auto">
          <a:xfrm>
            <a:off x="7871554" y="1905001"/>
            <a:ext cx="2413172" cy="268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790448A-C59A-4CD5-9357-E00D895613E9}" type="datetime1">
              <a:rPr lang="en-US" smtClean="0"/>
              <a:t>10/9/2015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 – Selection Controls: </a:t>
            </a:r>
            <a:r>
              <a:rPr lang="en-US" dirty="0" smtClean="0"/>
              <a:t>List box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205538"/>
            <a:ext cx="4622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597" y="1714399"/>
            <a:ext cx="472654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394226"/>
            <a:ext cx="3048000" cy="279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93432" y="4223150"/>
            <a:ext cx="378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 box with multiple selection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76FE77-181B-4F52-86CB-1F9E9FFBEFFC}" type="datetime1">
              <a:rPr lang="en-US" smtClean="0"/>
              <a:t>10/9/2015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 – Selection Controls: </a:t>
            </a:r>
            <a:r>
              <a:rPr lang="en-US" dirty="0" smtClean="0"/>
              <a:t>Drop Down/Pull-down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267200"/>
            <a:ext cx="3390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1150" y="1927556"/>
            <a:ext cx="3381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5486400" y="42672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815661">
            <a:off x="4100932" y="3629623"/>
            <a:ext cx="1097033" cy="316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00844" y="4151801"/>
            <a:ext cx="163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Clicked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037696" y="2333768"/>
            <a:ext cx="381000" cy="533400"/>
          </a:xfrm>
          <a:prstGeom prst="downArrow">
            <a:avLst>
              <a:gd name="adj1" fmla="val 432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57700" y="1820839"/>
            <a:ext cx="2667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87711" y="2049816"/>
            <a:ext cx="10262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Then</a:t>
            </a:r>
          </a:p>
          <a:p>
            <a:r>
              <a:rPr lang="en-US" dirty="0" err="1">
                <a:solidFill>
                  <a:srgbClr val="FF0000"/>
                </a:solidFill>
              </a:rPr>
              <a:t>Droped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Or</a:t>
            </a:r>
          </a:p>
          <a:p>
            <a:r>
              <a:rPr lang="en-US" dirty="0">
                <a:solidFill>
                  <a:srgbClr val="FF0000"/>
                </a:solidFill>
              </a:rPr>
              <a:t>Pulled</a:t>
            </a:r>
          </a:p>
          <a:p>
            <a:r>
              <a:rPr lang="en-US" dirty="0">
                <a:solidFill>
                  <a:srgbClr val="FF0000"/>
                </a:solidFill>
              </a:rPr>
              <a:t>down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noProof="1"/>
              <a:t>Setelah mengikuti materi ini mahasiswa dapat:</a:t>
            </a:r>
          </a:p>
          <a:p>
            <a:pPr marL="0" indent="0">
              <a:buNone/>
            </a:pP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i="1" dirty="0"/>
              <a:t>screen-based controls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350745F-1E6A-4FF8-9357-23A13A38CBEE}" type="datetime1">
              <a:rPr lang="en-US" smtClean="0"/>
              <a:t>10/9/2015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DFEA3C6-3C4B-41B2-A3E4-839797E94F48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Combination Entry/Selection Controls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62201"/>
            <a:ext cx="26860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4663" y="2356366"/>
            <a:ext cx="197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191001"/>
            <a:ext cx="1828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191000"/>
            <a:ext cx="1790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9972" y="3732049"/>
            <a:ext cx="2529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Combo box - Closed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53805" y="3821668"/>
            <a:ext cx="2652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Combo box - Opened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4663" y="1908677"/>
            <a:ext cx="174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Combo boxes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916668"/>
            <a:ext cx="145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boxes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55729D1-D256-4332-9BF0-7D2C18DE3539}" type="datetime1">
              <a:rPr lang="en-US" smtClean="0"/>
              <a:t>10/9/2015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Operable Controls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1840702"/>
            <a:ext cx="4557217" cy="203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b="43215"/>
          <a:stretch>
            <a:fillRect/>
          </a:stretch>
        </p:blipFill>
        <p:spPr bwMode="auto">
          <a:xfrm>
            <a:off x="2859137" y="3913496"/>
            <a:ext cx="3340935" cy="229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027181"/>
            <a:ext cx="2590800" cy="17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2605" y="4140532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32394" y="3801613"/>
            <a:ext cx="128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Tree 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34263" y="1552575"/>
            <a:ext cx="150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Date picker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6344" y="219970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Slider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050268"/>
            <a:ext cx="702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Tabs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Implement custom controls with caution</a:t>
            </a:r>
          </a:p>
          <a:p>
            <a:r>
              <a:rPr lang="en-US" sz="1400" dirty="0"/>
              <a:t>The addition of custom controls adds to this learning and increases system complexity</a:t>
            </a:r>
            <a:endParaRPr lang="en-US" sz="1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1FF76B-8056-4740-8C5B-51428125CA7D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Controls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40625" t="20000" r="25000" b="24000"/>
          <a:stretch>
            <a:fillRect/>
          </a:stretch>
        </p:blipFill>
        <p:spPr bwMode="auto">
          <a:xfrm>
            <a:off x="4495800" y="2743200"/>
            <a:ext cx="3124200" cy="318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6477000" y="5410200"/>
            <a:ext cx="1447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16531" y="5334000"/>
            <a:ext cx="2749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I’m sure this are buttons,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Because they looks clickable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91000" y="3048000"/>
            <a:ext cx="3810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24801" y="3048001"/>
            <a:ext cx="2266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Images?? Buttons??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Are they clickable?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3581400"/>
            <a:ext cx="4572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02807" y="3733801"/>
            <a:ext cx="2164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</a:rPr>
              <a:t>What is this??</a:t>
            </a:r>
          </a:p>
          <a:p>
            <a:pPr algn="r"/>
            <a:r>
              <a:rPr lang="en-US" sz="1600" dirty="0">
                <a:solidFill>
                  <a:srgbClr val="FF0000"/>
                </a:solidFill>
              </a:rPr>
              <a:t>What will happen if</a:t>
            </a:r>
          </a:p>
          <a:p>
            <a:pPr algn="r"/>
            <a:r>
              <a:rPr lang="en-US" sz="1600" dirty="0">
                <a:solidFill>
                  <a:srgbClr val="FF0000"/>
                </a:solidFill>
              </a:rPr>
              <a:t>I’m clicking it?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8200" y="4800600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2" idx="7"/>
          </p:cNvCxnSpPr>
          <p:nvPr/>
        </p:nvCxnSpPr>
        <p:spPr>
          <a:xfrm rot="5400000" flipH="1" flipV="1">
            <a:off x="6882070" y="3573906"/>
            <a:ext cx="273237" cy="22694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29600" y="4343401"/>
            <a:ext cx="172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What task?</a:t>
            </a:r>
          </a:p>
          <a:p>
            <a:r>
              <a:rPr lang="en-US" sz="1600" dirty="0">
                <a:solidFill>
                  <a:srgbClr val="FF0000"/>
                </a:solidFill>
              </a:rPr>
              <a:t>Where to pick?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Static text fields: read-only textual information</a:t>
            </a:r>
          </a:p>
          <a:p>
            <a:r>
              <a:rPr lang="en-US" sz="2000" dirty="0"/>
              <a:t>Group box: a rectangular frame that surrounds a control or group of controls;  optional caption may included.</a:t>
            </a:r>
          </a:p>
          <a:p>
            <a:r>
              <a:rPr lang="en-US" sz="2000" dirty="0"/>
              <a:t>Column headings: read-only textual information that serves as a heading above columns of text or numbers</a:t>
            </a:r>
          </a:p>
          <a:p>
            <a:r>
              <a:rPr lang="en-US" sz="2000" dirty="0"/>
              <a:t>Tool tip/balloon tip: a small pop-up window that contains information;  could be placed in balloon.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20A547-C560-4D81-8C2D-A6FCA2BB7A63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Controls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1" y="4572001"/>
            <a:ext cx="3243261" cy="150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979" y="2514600"/>
            <a:ext cx="624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459" y="1613008"/>
            <a:ext cx="244583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2621" y="1323976"/>
            <a:ext cx="2428875" cy="107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83139" y="1492805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Static text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70513" y="1568275"/>
            <a:ext cx="1447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54379" y="1323976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Optional caption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1" y="4267200"/>
            <a:ext cx="251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Tool tip / balloon tip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648201"/>
            <a:ext cx="932516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4724400"/>
            <a:ext cx="2667000" cy="126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239001" y="4267200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Progress indicators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516D610-5E81-4365-91C6-27AA8DF3E87F}" type="datetime1">
              <a:rPr lang="en-US" smtClean="0"/>
              <a:t>10/9/2015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Choose familiar controls</a:t>
            </a:r>
          </a:p>
          <a:p>
            <a:r>
              <a:rPr lang="en-US" dirty="0" smtClean="0"/>
              <a:t>Consider the task</a:t>
            </a:r>
          </a:p>
          <a:p>
            <a:r>
              <a:rPr lang="en-US" dirty="0" smtClean="0"/>
              <a:t>Reduce the number of “clicks”</a:t>
            </a:r>
          </a:p>
          <a:p>
            <a:r>
              <a:rPr lang="en-US" dirty="0" smtClean="0"/>
              <a:t>Display as many control choices as possible</a:t>
            </a:r>
          </a:p>
          <a:p>
            <a:r>
              <a:rPr lang="en-US" dirty="0" smtClean="0"/>
              <a:t>When to permit text entry?</a:t>
            </a:r>
          </a:p>
          <a:p>
            <a:pPr lvl="1"/>
            <a:r>
              <a:rPr lang="en-US" dirty="0" smtClean="0"/>
              <a:t>Permit text entry if any of the following questions can be answered </a:t>
            </a:r>
            <a:r>
              <a:rPr lang="en-US" b="1" dirty="0" smtClean="0"/>
              <a:t>“Yes”</a:t>
            </a:r>
          </a:p>
          <a:p>
            <a:pPr lvl="2"/>
            <a:r>
              <a:rPr lang="en-US" dirty="0" smtClean="0"/>
              <a:t>Is the data unlimited in size and scope?</a:t>
            </a:r>
          </a:p>
          <a:p>
            <a:pPr lvl="2"/>
            <a:r>
              <a:rPr lang="en-US" dirty="0" smtClean="0"/>
              <a:t>Is the data familiar?</a:t>
            </a:r>
          </a:p>
          <a:p>
            <a:pPr lvl="2"/>
            <a:r>
              <a:rPr lang="en-US" dirty="0" smtClean="0"/>
              <a:t>Is the data not conducive to typing errors?</a:t>
            </a:r>
          </a:p>
          <a:p>
            <a:pPr lvl="2"/>
            <a:r>
              <a:rPr lang="en-US" dirty="0" smtClean="0"/>
              <a:t>Will typing be faster than choice selection?</a:t>
            </a:r>
          </a:p>
          <a:p>
            <a:pPr lvl="2"/>
            <a:r>
              <a:rPr lang="en-US" dirty="0" smtClean="0"/>
              <a:t>Is the user an experienced typist?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ED9DD3-2971-4919-A26E-F4293BCCFF8C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Proper Controls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Buttons or Menus for commands?</a:t>
            </a:r>
          </a:p>
          <a:p>
            <a:pPr lvl="1"/>
            <a:r>
              <a:rPr lang="en-US" dirty="0" smtClean="0"/>
              <a:t>Consider the following:</a:t>
            </a:r>
          </a:p>
          <a:p>
            <a:pPr lvl="2"/>
            <a:r>
              <a:rPr lang="en-US" dirty="0" smtClean="0"/>
              <a:t>Whether or not the command is part of a </a:t>
            </a:r>
            <a:r>
              <a:rPr lang="en-US" i="1" u="sng" dirty="0" smtClean="0"/>
              <a:t>standard tool set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total </a:t>
            </a:r>
            <a:r>
              <a:rPr lang="en-US" i="1" u="sng" dirty="0" smtClean="0"/>
              <a:t>number</a:t>
            </a:r>
            <a:r>
              <a:rPr lang="en-US" i="1" dirty="0" smtClean="0"/>
              <a:t> </a:t>
            </a:r>
            <a:r>
              <a:rPr lang="en-US" dirty="0" smtClean="0"/>
              <a:t>of commands in the application.</a:t>
            </a:r>
          </a:p>
          <a:p>
            <a:pPr lvl="2"/>
            <a:r>
              <a:rPr lang="en-US" dirty="0" smtClean="0"/>
              <a:t>The </a:t>
            </a:r>
            <a:r>
              <a:rPr lang="en-US" i="1" u="sng" dirty="0" smtClean="0"/>
              <a:t>complexity</a:t>
            </a:r>
            <a:r>
              <a:rPr lang="en-US" i="1" dirty="0" smtClean="0"/>
              <a:t> </a:t>
            </a:r>
            <a:r>
              <a:rPr lang="en-US" dirty="0" smtClean="0"/>
              <a:t>of the commands.</a:t>
            </a:r>
          </a:p>
          <a:p>
            <a:pPr lvl="2"/>
            <a:r>
              <a:rPr lang="en-US" dirty="0" smtClean="0"/>
              <a:t>The </a:t>
            </a:r>
            <a:r>
              <a:rPr lang="en-US" i="1" u="sng" dirty="0" smtClean="0"/>
              <a:t>frequency</a:t>
            </a:r>
            <a:r>
              <a:rPr lang="en-US" i="1" dirty="0" smtClean="0"/>
              <a:t> </a:t>
            </a:r>
            <a:r>
              <a:rPr lang="en-US" dirty="0" smtClean="0"/>
              <a:t>with which commands are used.</a:t>
            </a:r>
          </a:p>
          <a:p>
            <a:pPr lvl="2"/>
            <a:r>
              <a:rPr lang="en-US" dirty="0" smtClean="0"/>
              <a:t>Whether or not the command is used in </a:t>
            </a:r>
            <a:r>
              <a:rPr lang="en-US" i="1" u="sng" dirty="0" smtClean="0"/>
              <a:t>association with another control</a:t>
            </a:r>
            <a:r>
              <a:rPr lang="en-US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A2DFB8E-2CDA-4945-9E48-41990603F9A9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Proper Controls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676401" y="6492876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2438401" y="6489369"/>
            <a:ext cx="1643063" cy="365125"/>
          </a:xfrm>
        </p:spPr>
        <p:txBody>
          <a:bodyPr/>
          <a:lstStyle/>
          <a:p>
            <a:pPr>
              <a:defRPr/>
            </a:pPr>
            <a:fld id="{8345ABEB-8819-4EC9-8039-1829AE021741}" type="datetime1">
              <a:rPr lang="en-US" smtClean="0"/>
              <a:t>10/9/2015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1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Sometimes called ‘widgets’</a:t>
            </a:r>
          </a:p>
          <a:p>
            <a:r>
              <a:rPr lang="en-US" dirty="0" smtClean="0"/>
              <a:t>Widgets: the elements of a screen that constitute its body.</a:t>
            </a:r>
          </a:p>
          <a:p>
            <a:r>
              <a:rPr lang="en-US" dirty="0" smtClean="0"/>
              <a:t>Definition: graphic objects that represent the properties or operations of other objects</a:t>
            </a:r>
          </a:p>
          <a:p>
            <a:r>
              <a:rPr lang="en-US" dirty="0" smtClean="0"/>
              <a:t>Functions:</a:t>
            </a:r>
          </a:p>
          <a:p>
            <a:pPr lvl="1"/>
            <a:r>
              <a:rPr lang="en-US" dirty="0" smtClean="0"/>
              <a:t>Permit the entry or selection of a particular value</a:t>
            </a:r>
          </a:p>
          <a:p>
            <a:pPr lvl="1"/>
            <a:r>
              <a:rPr lang="en-US" dirty="0" smtClean="0"/>
              <a:t>Permit the changing or editing of a particular value</a:t>
            </a:r>
          </a:p>
          <a:p>
            <a:pPr lvl="1"/>
            <a:r>
              <a:rPr lang="en-US" dirty="0" smtClean="0"/>
              <a:t>Display only a particular piece of text, value, or graphic</a:t>
            </a:r>
          </a:p>
          <a:p>
            <a:pPr lvl="1"/>
            <a:r>
              <a:rPr lang="en-US" dirty="0" smtClean="0"/>
              <a:t>Cause a command to be performed</a:t>
            </a:r>
          </a:p>
          <a:p>
            <a:pPr lvl="1"/>
            <a:r>
              <a:rPr lang="en-US" dirty="0" smtClean="0"/>
              <a:t>Possess a contextual pop-up window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E3F85C7-CA24-4EA0-879E-4A310FC141FB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Control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control must:</a:t>
            </a:r>
          </a:p>
          <a:p>
            <a:pPr lvl="1"/>
            <a:r>
              <a:rPr lang="en-US" dirty="0" smtClean="0"/>
              <a:t>Look the way it works</a:t>
            </a:r>
          </a:p>
          <a:p>
            <a:pPr lvl="1"/>
            <a:r>
              <a:rPr lang="en-US" dirty="0" smtClean="0"/>
              <a:t>Work the way it looks</a:t>
            </a:r>
          </a:p>
          <a:p>
            <a:pPr lvl="1">
              <a:buNone/>
            </a:pPr>
            <a:r>
              <a:rPr lang="en-US" dirty="0" smtClean="0"/>
              <a:t>“Look” </a:t>
            </a:r>
            <a:r>
              <a:rPr lang="en-US" dirty="0" smtClean="0">
                <a:sym typeface="Wingdings" pitchFamily="2" charset="2"/>
              </a:rPr>
              <a:t> “</a:t>
            </a:r>
            <a:r>
              <a:rPr lang="en-US" dirty="0" err="1" smtClean="0">
                <a:sym typeface="Wingdings" pitchFamily="2" charset="2"/>
              </a:rPr>
              <a:t>enterability</a:t>
            </a:r>
            <a:r>
              <a:rPr lang="en-US" dirty="0" smtClean="0">
                <a:sym typeface="Wingdings" pitchFamily="2" charset="2"/>
              </a:rPr>
              <a:t>” or “</a:t>
            </a:r>
            <a:r>
              <a:rPr lang="en-US" dirty="0" err="1" smtClean="0">
                <a:sym typeface="Wingdings" pitchFamily="2" charset="2"/>
              </a:rPr>
              <a:t>clickability</a:t>
            </a:r>
            <a:r>
              <a:rPr lang="en-US" dirty="0" smtClean="0">
                <a:sym typeface="Wingdings" pitchFamily="2" charset="2"/>
              </a:rPr>
              <a:t>”</a:t>
            </a:r>
            <a:endParaRPr lang="en-US" dirty="0" smtClean="0"/>
          </a:p>
          <a:p>
            <a:r>
              <a:rPr lang="en-US" dirty="0" smtClean="0"/>
              <a:t>Used exactly as its design intended</a:t>
            </a:r>
          </a:p>
          <a:p>
            <a:r>
              <a:rPr lang="en-US" dirty="0" smtClean="0"/>
              <a:t>Presented in a standard manner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  <a:endParaRPr lang="en-US" dirty="0"/>
          </a:p>
          <a:p>
            <a:r>
              <a:rPr lang="en-US" dirty="0" smtClean="0"/>
              <a:t>Windows XP:</a:t>
            </a:r>
          </a:p>
          <a:p>
            <a:pPr lvl="1"/>
            <a:r>
              <a:rPr lang="en-US" dirty="0" smtClean="0"/>
              <a:t>Raised elements can be pressed</a:t>
            </a:r>
          </a:p>
          <a:p>
            <a:pPr lvl="1"/>
            <a:r>
              <a:rPr lang="en-US" dirty="0" smtClean="0"/>
              <a:t>Recessed elements can not be pressed</a:t>
            </a:r>
          </a:p>
          <a:p>
            <a:pPr lvl="1"/>
            <a:r>
              <a:rPr lang="en-US" dirty="0" smtClean="0"/>
              <a:t>Elements on a flat white background can be opened, edited, or moved.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CD1F8-BEB4-4ED5-8599-0684CBC81CA8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</a:t>
            </a:r>
            <a:r>
              <a:rPr lang="en-US" b="1" dirty="0" smtClean="0"/>
              <a:t>Extremely</a:t>
            </a:r>
            <a:r>
              <a:rPr lang="en-US" dirty="0" smtClean="0"/>
              <a:t> Important Principles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Unleashed and exposed thousands of instances </a:t>
            </a:r>
          </a:p>
          <a:p>
            <a:r>
              <a:rPr lang="en-US" dirty="0" smtClean="0"/>
              <a:t>Basic principles have been violated</a:t>
            </a:r>
          </a:p>
          <a:p>
            <a:r>
              <a:rPr lang="en-US" dirty="0" smtClean="0"/>
              <a:t>Placing greater value on personal creativity than on interface usability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3BF138-63A1-4E23-9106-03EB46271B9C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about Web page design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… are those that permit:</a:t>
            </a:r>
          </a:p>
          <a:p>
            <a:pPr lvl="1"/>
            <a:r>
              <a:rPr lang="en-US" dirty="0" smtClean="0"/>
              <a:t>Entry</a:t>
            </a:r>
          </a:p>
          <a:p>
            <a:pPr lvl="1"/>
            <a:r>
              <a:rPr lang="en-US" dirty="0" smtClean="0"/>
              <a:t>Selection</a:t>
            </a:r>
          </a:p>
          <a:p>
            <a:pPr lvl="1"/>
            <a:r>
              <a:rPr lang="en-US" dirty="0" smtClean="0"/>
              <a:t>Changing</a:t>
            </a:r>
          </a:p>
          <a:p>
            <a:pPr lvl="1"/>
            <a:r>
              <a:rPr lang="en-US" dirty="0" smtClean="0"/>
              <a:t>Editing</a:t>
            </a:r>
          </a:p>
          <a:p>
            <a:pPr lvl="1"/>
            <a:r>
              <a:rPr lang="en-US" dirty="0" smtClean="0"/>
              <a:t>Cause a command to be performed</a:t>
            </a:r>
          </a:p>
          <a:p>
            <a:r>
              <a:rPr lang="en-US" dirty="0" smtClean="0"/>
              <a:t>Here are the classes… (next slide)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BCE4F45-E288-4420-A867-C7A5C28A6E9D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Operable Controls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Description</a:t>
            </a:r>
          </a:p>
          <a:p>
            <a:pPr lvl="1"/>
            <a:r>
              <a:rPr lang="en-US" sz="1600" dirty="0"/>
              <a:t>A square or rectangular-shaped control with a label inside that indicates action to be accomplished</a:t>
            </a:r>
          </a:p>
          <a:p>
            <a:pPr lvl="1"/>
            <a:r>
              <a:rPr lang="en-US" sz="1600" dirty="0"/>
              <a:t>The label may consist of text, graphics, or both</a:t>
            </a:r>
          </a:p>
          <a:p>
            <a:r>
              <a:rPr lang="en-US" sz="1600" dirty="0"/>
              <a:t>Purpose</a:t>
            </a:r>
          </a:p>
          <a:p>
            <a:pPr lvl="1"/>
            <a:r>
              <a:rPr lang="en-US" sz="1600" dirty="0"/>
              <a:t>To start actions</a:t>
            </a:r>
          </a:p>
          <a:p>
            <a:pPr lvl="1"/>
            <a:r>
              <a:rPr lang="en-US" sz="1600" dirty="0"/>
              <a:t>To change properties</a:t>
            </a:r>
          </a:p>
          <a:p>
            <a:pPr lvl="1"/>
            <a:r>
              <a:rPr lang="en-US" sz="1600" dirty="0"/>
              <a:t>To display a pop-up menu</a:t>
            </a:r>
          </a:p>
          <a:p>
            <a:r>
              <a:rPr lang="en-US" sz="1600" dirty="0"/>
              <a:t>There are two kinds:</a:t>
            </a:r>
            <a:endParaRPr lang="en-US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CE8CF76-4CA9-4AF5-8D4F-A1D0AE2AB823}" type="datetime1">
              <a:rPr lang="en-US" smtClean="0"/>
              <a:t>10/9/2015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– Operable Buttons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CSG2C3 - INTERAKSI MANUSIA DAN </a:t>
            </a:r>
            <a:r>
              <a:rPr lang="en-US" dirty="0" smtClean="0"/>
              <a:t>KOMPUTER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7613" y="5255181"/>
            <a:ext cx="3257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3650" y="5317093"/>
            <a:ext cx="3714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71800" y="5650468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Command buttons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51547" y="5650468"/>
            <a:ext cx="1985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Toolbar buttons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sz="1400" dirty="0"/>
              <a:t>Always visible, reminding one of the choices available</a:t>
            </a:r>
          </a:p>
          <a:p>
            <a:pPr lvl="1"/>
            <a:r>
              <a:rPr lang="en-US" sz="1400" dirty="0"/>
              <a:t>Convenient</a:t>
            </a:r>
          </a:p>
          <a:p>
            <a:pPr lvl="1"/>
            <a:r>
              <a:rPr lang="en-US" sz="1400" dirty="0"/>
              <a:t>Can be logically organized in the work area</a:t>
            </a:r>
          </a:p>
          <a:p>
            <a:pPr lvl="1"/>
            <a:r>
              <a:rPr lang="en-US" sz="1400" dirty="0"/>
              <a:t>Can provide meaningful descriptions of the actions that will be performed</a:t>
            </a:r>
          </a:p>
          <a:p>
            <a:pPr lvl="1"/>
            <a:r>
              <a:rPr lang="en-US" sz="1400" dirty="0"/>
              <a:t>Larger size generally provides faster selection target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BAE312-DED1-41A9-8746-797D7BCA6EE0}" type="datetime1">
              <a:rPr lang="en-US" smtClean="0"/>
              <a:t>10/9/2015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– Operable Buttons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7"/>
          </p:nvPr>
        </p:nvSpPr>
        <p:spPr>
          <a:xfrm>
            <a:off x="7543800" y="3888439"/>
            <a:ext cx="4421037" cy="365125"/>
          </a:xfrm>
        </p:spPr>
        <p:txBody>
          <a:bodyPr>
            <a:noAutofit/>
          </a:bodyPr>
          <a:lstStyle/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Can possess 3-D appearance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Adds an aesthetically pleasing style to the screen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Provides visual feedback through button movement when activated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May permit use of keyboard equivalents and accelerators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Faster than using a two-step menu bar/pull-down sequence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74756" y="4471324"/>
            <a:ext cx="4038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/>
              <a:t>Disadvantages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/>
              <a:t>Consumes screen space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/>
              <a:t>Size limits the number that may be displayed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/>
              <a:t>Requires looking away from main working area to activate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/>
              <a:t>Requires moving the pointer to </a:t>
            </a:r>
            <a:r>
              <a:rPr lang="en-US" sz="1400" dirty="0"/>
              <a:t>select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a window:</a:t>
            </a:r>
          </a:p>
          <a:p>
            <a:pPr lvl="1"/>
            <a:r>
              <a:rPr lang="en-US" sz="2000" dirty="0"/>
              <a:t>To cause something to happen immediately</a:t>
            </a:r>
          </a:p>
          <a:p>
            <a:pPr lvl="1"/>
            <a:r>
              <a:rPr lang="en-US" sz="2000" dirty="0"/>
              <a:t>To display another window</a:t>
            </a:r>
          </a:p>
          <a:p>
            <a:pPr lvl="1"/>
            <a:r>
              <a:rPr lang="en-US" sz="2000" dirty="0"/>
              <a:t>To display a menu of options</a:t>
            </a:r>
          </a:p>
          <a:p>
            <a:pPr lvl="1"/>
            <a:r>
              <a:rPr lang="en-US" sz="2000" dirty="0"/>
              <a:t>To set a mode or property value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920B0-2987-4F89-B53D-8CAAC986E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E898865-4011-4D3D-A6E0-8B23228A0293}" type="datetime1">
              <a:rPr lang="en-US" smtClean="0"/>
              <a:t>10/9/2015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– Operable Buttons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CSG2C3 - INTERAKSI MANUSIA DAN KOMPUTER</a:t>
            </a:r>
            <a:endParaRPr lang="en-US" sz="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29736" y="1827329"/>
            <a:ext cx="3810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Things to consider: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Usage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Structure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Labels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Size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Number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Location &amp; layout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97511" y="4106550"/>
            <a:ext cx="3810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Organization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Intent indicators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Expansion buttons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Default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Keyboard equivalent / accelerators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Button 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7f23e843a34c052de7c7f7ffe8ac55c9619b6f"/>
</p:tagLst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Informatika(1)</Template>
  <TotalTime>1777</TotalTime>
  <Words>1255</Words>
  <Application>Microsoft Office PowerPoint</Application>
  <PresentationFormat>Widescreen</PresentationFormat>
  <Paragraphs>298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Brush Script Std</vt:lpstr>
      <vt:lpstr>Calibri</vt:lpstr>
      <vt:lpstr>Lucida Grande</vt:lpstr>
      <vt:lpstr>ＭＳ Ｐゴシック</vt:lpstr>
      <vt:lpstr>Verdana</vt:lpstr>
      <vt:lpstr>Wingdings</vt:lpstr>
      <vt:lpstr>template_informatika_slide</vt:lpstr>
      <vt:lpstr>CSG2C3/ Interaksi Manusia dan Komputer (IMK)</vt:lpstr>
      <vt:lpstr>Tujuan</vt:lpstr>
      <vt:lpstr>Screen Control</vt:lpstr>
      <vt:lpstr>Three Extremely Important Principles</vt:lpstr>
      <vt:lpstr>Fact about Web page design</vt:lpstr>
      <vt:lpstr>Operable Controls</vt:lpstr>
      <vt:lpstr>1 – Operable Buttons</vt:lpstr>
      <vt:lpstr>1 – Operable Buttons</vt:lpstr>
      <vt:lpstr>1 – Operable Buttons</vt:lpstr>
      <vt:lpstr>2 – Text Entry / Read only controls</vt:lpstr>
      <vt:lpstr>2 – Text Entry / Read onlycontrols</vt:lpstr>
      <vt:lpstr>PowerPoint Presentation</vt:lpstr>
      <vt:lpstr>3 – Selection Controls</vt:lpstr>
      <vt:lpstr>3 – Selection Controls: Radio button</vt:lpstr>
      <vt:lpstr>3 – Selection Controls: Radio button</vt:lpstr>
      <vt:lpstr>3 – Selection Controls: Check box</vt:lpstr>
      <vt:lpstr>3 – Selection Controls: Palette</vt:lpstr>
      <vt:lpstr>3 – Selection Controls: List box</vt:lpstr>
      <vt:lpstr>3 – Selection Controls: Drop Down/Pull-down</vt:lpstr>
      <vt:lpstr>Combination Entry/Selection Controls</vt:lpstr>
      <vt:lpstr>Other Operable Controls</vt:lpstr>
      <vt:lpstr>Custom Controls</vt:lpstr>
      <vt:lpstr>Presentation Controls</vt:lpstr>
      <vt:lpstr>PowerPoint Presentation</vt:lpstr>
      <vt:lpstr>Selecting the Proper Controls</vt:lpstr>
      <vt:lpstr>Selecting the Proper Controls</vt:lpstr>
      <vt:lpstr>PowerPoint Presentation</vt:lpstr>
    </vt:vector>
  </TitlesOfParts>
  <Company>PPM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- 7</dc:title>
  <dc:creator>Guntur</dc:creator>
  <cp:lastModifiedBy>dawamdjs</cp:lastModifiedBy>
  <cp:revision>41</cp:revision>
  <dcterms:created xsi:type="dcterms:W3CDTF">2009-10-12T04:18:27Z</dcterms:created>
  <dcterms:modified xsi:type="dcterms:W3CDTF">2015-10-09T04:02:41Z</dcterms:modified>
</cp:coreProperties>
</file>