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5" r:id="rId10"/>
    <p:sldId id="276" r:id="rId11"/>
    <p:sldId id="277" r:id="rId12"/>
    <p:sldId id="273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0FFCF7-2676-487C-AB0A-BA13D9406A16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20B-29D1-4A94-8DFA-5029E2283D51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9DA2-5BAF-41EE-9B3E-B38F5EDC1746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8D84-35CD-4233-8D40-0051C696B2E1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66-BE80-4C2F-88A5-F221BE3C9E6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040DDF-2641-4BF0-A37E-252A016AE2A3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624" y="3994981"/>
            <a:ext cx="4421875" cy="138499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Pengantar</a:t>
            </a:r>
            <a:r>
              <a:rPr lang="en-US" sz="2800" b="1" dirty="0" smtClean="0"/>
              <a:t> IMK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Konsep</a:t>
            </a:r>
            <a:r>
              <a:rPr lang="en-US" sz="2800" b="1" dirty="0" smtClean="0"/>
              <a:t> GUI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Web UI</a:t>
            </a:r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P</a:t>
            </a:r>
            <a:r>
              <a:rPr lang="id-ID" sz="2000" dirty="0" smtClean="0"/>
              <a:t>aradigma </a:t>
            </a:r>
            <a:r>
              <a:rPr lang="id-ID" sz="2000" dirty="0"/>
              <a:t>interaksi adalah model atau pola interaksi manusia komputer yang mencakup semua aspek interaksi, termasuk fisik, virtual, persepsi, dan kognitif (Heim 2007</a:t>
            </a:r>
            <a:r>
              <a:rPr lang="id-ID" sz="2000" dirty="0" smtClean="0"/>
              <a:t>)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/>
              <a:t> </a:t>
            </a:r>
            <a:r>
              <a:rPr lang="en-US" sz="2000" dirty="0" err="1" smtClean="0"/>
              <a:t>diidentifikasikan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Heim(20017) :</a:t>
            </a:r>
          </a:p>
          <a:p>
            <a:pPr lvl="1" algn="just"/>
            <a:r>
              <a:rPr lang="en-US" sz="1400" dirty="0" smtClean="0"/>
              <a:t>Large Scale Computing</a:t>
            </a:r>
          </a:p>
          <a:p>
            <a:pPr lvl="1" algn="just"/>
            <a:r>
              <a:rPr lang="en-US" sz="1400" dirty="0" smtClean="0"/>
              <a:t>Personal computing</a:t>
            </a:r>
          </a:p>
          <a:p>
            <a:pPr lvl="1" algn="just"/>
            <a:r>
              <a:rPr lang="en-US" sz="1400" dirty="0" smtClean="0"/>
              <a:t>Networked computing</a:t>
            </a:r>
          </a:p>
          <a:p>
            <a:pPr lvl="1" algn="just"/>
            <a:r>
              <a:rPr lang="en-US" sz="1400" dirty="0" smtClean="0"/>
              <a:t>Mobile Computing </a:t>
            </a:r>
          </a:p>
          <a:p>
            <a:pPr lvl="1" algn="just"/>
            <a:r>
              <a:rPr lang="en-US" sz="1400" dirty="0" smtClean="0"/>
              <a:t>Collaborative Environment </a:t>
            </a:r>
          </a:p>
          <a:p>
            <a:pPr lvl="1" algn="just"/>
            <a:r>
              <a:rPr lang="en-US" sz="1400" dirty="0" smtClean="0"/>
              <a:t>Virtual Reality</a:t>
            </a:r>
          </a:p>
          <a:p>
            <a:pPr lvl="1" algn="just"/>
            <a:r>
              <a:rPr lang="en-US" sz="1400" dirty="0" smtClean="0"/>
              <a:t>Augmented Reality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442050"/>
          </a:xfrm>
        </p:spPr>
        <p:txBody>
          <a:bodyPr/>
          <a:lstStyle/>
          <a:p>
            <a:r>
              <a:rPr lang="en-US" sz="1600" dirty="0" smtClean="0"/>
              <a:t>Who, what, where, why, and how</a:t>
            </a:r>
          </a:p>
          <a:p>
            <a:pPr algn="just"/>
            <a:r>
              <a:rPr lang="en-US" sz="1600" dirty="0" smtClean="0"/>
              <a:t>5 W + H heuristic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id-ID" sz="1600" dirty="0" smtClean="0"/>
              <a:t>prosedur </a:t>
            </a:r>
            <a:r>
              <a:rPr lang="id-ID" sz="1600" dirty="0"/>
              <a:t>yang dapat digunakan untuk mendefinisikan dan menganalisa paradigma interaksi yang ada dan ruang </a:t>
            </a:r>
            <a:r>
              <a:rPr lang="en-US" sz="1600" dirty="0" err="1" smtClean="0"/>
              <a:t>serta</a:t>
            </a:r>
            <a:r>
              <a:rPr lang="id-ID" sz="1600" dirty="0" smtClean="0"/>
              <a:t> </a:t>
            </a:r>
            <a:r>
              <a:rPr lang="id-ID" sz="1600" dirty="0"/>
              <a:t>mengeksplorasi unsur-unsur dan objek dengan yang berinteraksi </a:t>
            </a:r>
            <a:r>
              <a:rPr lang="id-ID" sz="1600" dirty="0" smtClean="0"/>
              <a:t>pengguna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err="1" smtClean="0"/>
              <a:t>Heuristik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3 </a:t>
            </a:r>
            <a:r>
              <a:rPr lang="en-US" sz="1600" dirty="0" err="1" smtClean="0"/>
              <a:t>komponen</a:t>
            </a:r>
            <a:r>
              <a:rPr lang="en-US" sz="1600" dirty="0" smtClean="0"/>
              <a:t> :</a:t>
            </a:r>
          </a:p>
          <a:p>
            <a:pPr lvl="1" algn="just"/>
            <a:r>
              <a:rPr lang="en-US" sz="1600" dirty="0" smtClean="0"/>
              <a:t>What/How : </a:t>
            </a:r>
            <a:r>
              <a:rPr lang="id-ID" sz="1600" dirty="0" smtClean="0"/>
              <a:t>digunakan </a:t>
            </a:r>
            <a:r>
              <a:rPr lang="id-ID" sz="1600" dirty="0"/>
              <a:t>untuk memahami komponen antarmuka fisik dan </a:t>
            </a:r>
            <a:r>
              <a:rPr lang="id-ID" sz="1600" dirty="0" smtClean="0"/>
              <a:t>virtual</a:t>
            </a:r>
            <a:r>
              <a:rPr lang="en-US" sz="1600" dirty="0" smtClean="0"/>
              <a:t>.</a:t>
            </a:r>
          </a:p>
          <a:p>
            <a:pPr lvl="1" algn="just"/>
            <a:r>
              <a:rPr lang="en-US" sz="1600" dirty="0" smtClean="0"/>
              <a:t>Where/When : </a:t>
            </a:r>
            <a:r>
              <a:rPr lang="id-ID" sz="1600" dirty="0"/>
              <a:t>Hal ini terkait dengan lingkungan </a:t>
            </a:r>
            <a:r>
              <a:rPr lang="id-ID" sz="1600" dirty="0" smtClean="0"/>
              <a:t>fisik</a:t>
            </a:r>
            <a:r>
              <a:rPr lang="en-US" sz="1600" dirty="0" smtClean="0"/>
              <a:t>. </a:t>
            </a:r>
            <a:r>
              <a:rPr lang="id-ID" sz="1600" dirty="0"/>
              <a:t>terlihat perbedaan antara kantor, portabel, sistem dpt </a:t>
            </a:r>
            <a:r>
              <a:rPr lang="id-ID" sz="1600" dirty="0" smtClean="0"/>
              <a:t>dipakai</a:t>
            </a:r>
            <a:r>
              <a:rPr lang="en-US" sz="1600" dirty="0" smtClean="0"/>
              <a:t>.</a:t>
            </a:r>
          </a:p>
          <a:p>
            <a:pPr lvl="1" algn="just"/>
            <a:r>
              <a:rPr lang="en-US" sz="1600" dirty="0" smtClean="0"/>
              <a:t>Who/Why :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keahlian</a:t>
            </a:r>
            <a:r>
              <a:rPr lang="en-US" sz="1600" dirty="0"/>
              <a:t> yang </a:t>
            </a:r>
            <a:r>
              <a:rPr lang="en-US" sz="1600" dirty="0" err="1" smtClean="0"/>
              <a:t>dibutuhkan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b="1" dirty="0" err="1" smtClean="0">
                <a:solidFill>
                  <a:srgbClr val="C00000"/>
                </a:solidFill>
              </a:rPr>
              <a:t>Petakan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5 W + H </a:t>
            </a:r>
            <a:r>
              <a:rPr lang="en-US" sz="1600" b="1" dirty="0" err="1" smtClean="0">
                <a:solidFill>
                  <a:srgbClr val="C00000"/>
                </a:solidFill>
              </a:rPr>
              <a:t>terhadap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jenis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paradigma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interaksi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menurut</a:t>
            </a:r>
            <a:r>
              <a:rPr lang="en-US" sz="1600" b="1" dirty="0" smtClean="0">
                <a:solidFill>
                  <a:srgbClr val="C00000"/>
                </a:solidFill>
              </a:rPr>
              <a:t> Heim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 + 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HCI/IMK - Interaction Design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" y="1977656"/>
            <a:ext cx="6148128" cy="4025900"/>
          </a:xfrm>
        </p:spPr>
      </p:pic>
      <p:sp>
        <p:nvSpPr>
          <p:cNvPr id="10" name="TextBox 9"/>
          <p:cNvSpPr txBox="1"/>
          <p:nvPr/>
        </p:nvSpPr>
        <p:spPr>
          <a:xfrm>
            <a:off x="6441744" y="2392603"/>
            <a:ext cx="2524836" cy="336027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HCI/IMK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i="1" dirty="0" smtClean="0"/>
              <a:t>software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2052" y="5953793"/>
            <a:ext cx="2567214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Jenny Preece, Yvonne Rogers, Helen Sharp. 2002. </a:t>
            </a:r>
            <a:r>
              <a:rPr lang="en-US" sz="8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 Design_beyond Human-Computer –Interaction, </a:t>
            </a:r>
            <a:r>
              <a:rPr lang="en-US" sz="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J. Wiley &amp; Sons 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9355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125" y="1902807"/>
            <a:ext cx="8326438" cy="454879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800" noProof="1"/>
              <a:t>Antarmuka/ </a:t>
            </a:r>
            <a:r>
              <a:rPr lang="en-US" sz="1800" i="1" noProof="1"/>
              <a:t>user interface (UI) </a:t>
            </a:r>
            <a:r>
              <a:rPr lang="en-US" sz="1800" noProof="1"/>
              <a:t>merupakan bagian dari komputer dan perangkat lunaknya yang dapat </a:t>
            </a:r>
            <a:r>
              <a:rPr lang="en-US" sz="2000" noProof="1">
                <a:solidFill>
                  <a:srgbClr val="0070C0"/>
                </a:solidFill>
              </a:rPr>
              <a:t>dilihat</a:t>
            </a:r>
            <a:r>
              <a:rPr lang="en-US" sz="1800" noProof="1"/>
              <a:t>, </a:t>
            </a:r>
            <a:r>
              <a:rPr lang="en-US" sz="2000" noProof="1">
                <a:solidFill>
                  <a:srgbClr val="0070C0"/>
                </a:solidFill>
              </a:rPr>
              <a:t>didengar</a:t>
            </a:r>
            <a:r>
              <a:rPr lang="en-US" sz="1800" noProof="1"/>
              <a:t>, </a:t>
            </a:r>
            <a:r>
              <a:rPr lang="en-US" sz="2000" noProof="1">
                <a:solidFill>
                  <a:srgbClr val="0070C0"/>
                </a:solidFill>
              </a:rPr>
              <a:t>disentuh</a:t>
            </a:r>
            <a:r>
              <a:rPr lang="en-US" sz="1800" noProof="1"/>
              <a:t>, dan </a:t>
            </a:r>
            <a:r>
              <a:rPr lang="en-US" sz="2000" noProof="1">
                <a:solidFill>
                  <a:srgbClr val="0070C0"/>
                </a:solidFill>
              </a:rPr>
              <a:t>diajak bicara</a:t>
            </a:r>
            <a:r>
              <a:rPr lang="en-US" sz="1800" noProof="1"/>
              <a:t>, baik </a:t>
            </a:r>
            <a:r>
              <a:rPr lang="en-US" sz="2000" noProof="1">
                <a:solidFill>
                  <a:srgbClr val="0070C0"/>
                </a:solidFill>
              </a:rPr>
              <a:t>secara langsung</a:t>
            </a:r>
            <a:r>
              <a:rPr lang="en-US" sz="1800" noProof="1"/>
              <a:t> maupun dengan </a:t>
            </a:r>
            <a:r>
              <a:rPr lang="en-US" sz="2000" noProof="1">
                <a:solidFill>
                  <a:srgbClr val="0070C0"/>
                </a:solidFill>
              </a:rPr>
              <a:t>proses pemahaman tertentu</a:t>
            </a:r>
            <a:r>
              <a:rPr lang="en-US" sz="1800" noProof="1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800" noProof="1"/>
              <a:t>UI yang baik adalah UI yang </a:t>
            </a:r>
            <a:r>
              <a:rPr lang="en-US" sz="1800" noProof="1">
                <a:solidFill>
                  <a:srgbClr val="FF0000"/>
                </a:solidFill>
              </a:rPr>
              <a:t>tidak disadari</a:t>
            </a:r>
            <a:r>
              <a:rPr lang="en-US" sz="1800" noProof="1"/>
              <a:t>, dan UI yang memungkinkan pengguna </a:t>
            </a:r>
            <a:r>
              <a:rPr lang="en-US" sz="1800" noProof="1">
                <a:solidFill>
                  <a:srgbClr val="FF0000"/>
                </a:solidFill>
              </a:rPr>
              <a:t>fokus</a:t>
            </a:r>
            <a:r>
              <a:rPr lang="en-US" sz="1800" noProof="1"/>
              <a:t> pada </a:t>
            </a:r>
            <a:r>
              <a:rPr lang="en-US" sz="1800" noProof="1">
                <a:solidFill>
                  <a:srgbClr val="FF0000"/>
                </a:solidFill>
              </a:rPr>
              <a:t>informasi</a:t>
            </a:r>
            <a:r>
              <a:rPr lang="en-US" sz="1800" noProof="1"/>
              <a:t> dan </a:t>
            </a:r>
            <a:r>
              <a:rPr lang="en-US" sz="1800" i="1" noProof="1">
                <a:solidFill>
                  <a:srgbClr val="FF0000"/>
                </a:solidFill>
              </a:rPr>
              <a:t>task</a:t>
            </a:r>
            <a:r>
              <a:rPr lang="en-US" sz="1800" noProof="1"/>
              <a:t> tanpa perlu mengetahui mekanisme untuk menampilkan informasi dan melakukan </a:t>
            </a:r>
            <a:r>
              <a:rPr lang="en-US" sz="1800" i="1" noProof="1"/>
              <a:t>task</a:t>
            </a:r>
            <a:r>
              <a:rPr lang="en-US" sz="1800" noProof="1"/>
              <a:t> tersebut.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800" noProof="1"/>
              <a:t>Komponen utamanya: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sz="1400" noProof="1">
                <a:solidFill>
                  <a:srgbClr val="C00000"/>
                </a:solidFill>
              </a:rPr>
              <a:t>Input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sz="1400" noProof="1">
                <a:solidFill>
                  <a:srgbClr val="C00000"/>
                </a:solidFill>
              </a:rPr>
              <a:t>Output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C630D91-D9C7-4C8B-A282-1A973E5608A6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261568"/>
            <a:ext cx="8326438" cy="641239"/>
          </a:xfrm>
        </p:spPr>
        <p:txBody>
          <a:bodyPr/>
          <a:lstStyle/>
          <a:p>
            <a:r>
              <a:rPr lang="en-US" i="1" noProof="1"/>
              <a:t>User Interface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noProof="1"/>
              <a:t>Banyak sistem dengan fungsionalitas yang baik tapi tidak efisien, membingungkan, dan tidak berguna karena </a:t>
            </a:r>
            <a:r>
              <a:rPr lang="en-US" sz="3200" noProof="1"/>
              <a:t>desain UI yang buruk</a:t>
            </a:r>
            <a:endParaRPr lang="en-US" noProof="1"/>
          </a:p>
          <a:p>
            <a:pPr algn="just">
              <a:spcBef>
                <a:spcPct val="0"/>
              </a:spcBef>
            </a:pPr>
            <a:r>
              <a:rPr lang="en-US" noProof="1"/>
              <a:t>Antarmuka yang baik merupakan jendela untuk melihat kemampuan sistem serta jembatan bagi kemampuan perangkat lunak</a:t>
            </a:r>
          </a:p>
          <a:p>
            <a:pPr algn="just">
              <a:spcBef>
                <a:spcPct val="0"/>
              </a:spcBef>
            </a:pPr>
            <a:r>
              <a:rPr lang="en-US" noProof="1"/>
              <a:t>Desain yang buruk akan </a:t>
            </a:r>
            <a:r>
              <a:rPr lang="en-US" sz="3200" noProof="1"/>
              <a:t>membingungkan, tidak efisien,</a:t>
            </a:r>
            <a:r>
              <a:rPr lang="en-US" noProof="1"/>
              <a:t> bahkan menyebabkan </a:t>
            </a:r>
            <a:r>
              <a:rPr lang="en-US" sz="3200" noProof="1" smtClean="0"/>
              <a:t>frustasi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A5B11B9-E038-48B9-92B5-2B793A2EFEBC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Pentingnya Desain UI yang Baik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4420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Usability goals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effective to use (effectiveness)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efficient to use (efficiency)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safe to use (safety)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have good utility (utility)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easy to learn (learnability)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easy to remember how to use (memorability)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User Experience goals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Satisfying					- Enjoyable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Fun							- Entertaining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Helpful						- Motivating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Aesthetically pleasing		- Supportive of creativity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Rewarding					- Emotionally fulfilling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UI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" y="1741162"/>
            <a:ext cx="6289624" cy="44418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199939"/>
            <a:ext cx="8326438" cy="641239"/>
          </a:xfrm>
        </p:spPr>
        <p:txBody>
          <a:bodyPr/>
          <a:lstStyle/>
          <a:p>
            <a:r>
              <a:rPr lang="en-US" dirty="0" smtClean="0"/>
              <a:t>Usability </a:t>
            </a:r>
            <a:r>
              <a:rPr lang="en-US" dirty="0" err="1" smtClean="0"/>
              <a:t>dan</a:t>
            </a:r>
            <a:r>
              <a:rPr lang="en-US" dirty="0" smtClean="0"/>
              <a:t> User Experience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8163" y="5952155"/>
            <a:ext cx="347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algn="just" fontAlgn="auto">
              <a:spcAft>
                <a:spcPts val="0"/>
              </a:spcAft>
              <a:defRPr/>
            </a:pPr>
            <a:r>
              <a:rPr lang="en-US" sz="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Jenny Preece, Yvonne Rogers, Helen Sharp. 2002. </a:t>
            </a:r>
            <a:r>
              <a:rPr lang="en-US" sz="8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 Design_beyond Human-Computer –Interaction, </a:t>
            </a:r>
            <a:r>
              <a:rPr lang="en-US" sz="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J. Wiley &amp; Sons 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355" y="2006221"/>
            <a:ext cx="2974586" cy="338554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Pertemuan</a:t>
            </a:r>
            <a:r>
              <a:rPr lang="en-US" sz="1400" dirty="0" smtClean="0"/>
              <a:t> </a:t>
            </a:r>
            <a:r>
              <a:rPr lang="en-US" sz="1400" dirty="0" err="1" smtClean="0"/>
              <a:t>selanjutnya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kelompok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penjelasan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contoh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komponen</a:t>
            </a:r>
            <a:r>
              <a:rPr lang="en-US" sz="1400" dirty="0" smtClean="0"/>
              <a:t> usability </a:t>
            </a:r>
            <a:r>
              <a:rPr lang="en-US" sz="1400" dirty="0" err="1" smtClean="0"/>
              <a:t>dan</a:t>
            </a:r>
            <a:r>
              <a:rPr lang="en-US" sz="1400" dirty="0" smtClean="0"/>
              <a:t> user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Sumbernya</a:t>
            </a:r>
            <a:r>
              <a:rPr lang="en-US" sz="1400" dirty="0" smtClean="0"/>
              <a:t> bias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Jenny Preece, Yvonne Rogers, Helen Sharp. 2002. </a:t>
            </a:r>
            <a:r>
              <a:rPr lang="en-US" sz="14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 Design_beyond Human-Computer –Interaction, </a:t>
            </a:r>
            <a:r>
              <a:rPr lang="en-US" sz="14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J. Wiley &amp; Sons </a:t>
            </a:r>
            <a:r>
              <a:rPr lang="en-US" sz="1400" noProof="1" smtClean="0"/>
              <a:t>dan sumber lain </a:t>
            </a:r>
            <a:endParaRPr lang="en-US" sz="1400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4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noProof="1">
                <a:solidFill>
                  <a:schemeClr val="accent2">
                    <a:lumMod val="75000"/>
                  </a:schemeClr>
                </a:solidFill>
              </a:rPr>
              <a:t>Nama	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: Dawam Dwi Jatmiko Suwawi </a:t>
            </a:r>
            <a:endParaRPr lang="en-US" sz="2000" noProof="1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Kode </a:t>
            </a:r>
            <a:r>
              <a:rPr lang="en-US" sz="2000" noProof="1">
                <a:solidFill>
                  <a:schemeClr val="accent2">
                    <a:lumMod val="75000"/>
                  </a:schemeClr>
                </a:solidFill>
              </a:rPr>
              <a:t>dosen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	: DWM</a:t>
            </a:r>
            <a:endParaRPr lang="en-US" sz="2000" noProof="1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KK</a:t>
            </a:r>
            <a:r>
              <a:rPr lang="en-US" sz="2000" noProof="1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noProof="1">
                <a:solidFill>
                  <a:schemeClr val="accent2">
                    <a:lumMod val="75000"/>
                  </a:schemeClr>
                </a:solidFill>
              </a:rPr>
              <a:t>	: 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SIDE</a:t>
            </a:r>
            <a:endParaRPr lang="en-US" sz="2000" noProof="1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Ruang</a:t>
            </a:r>
            <a:r>
              <a:rPr lang="en-US" sz="2000" noProof="1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	: 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D102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Blog				: dawamdjs.staff.telkomuniversity.ac.id</a:t>
            </a:r>
            <a:endParaRPr lang="en-US" sz="2000" noProof="1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Email</a:t>
            </a:r>
            <a:r>
              <a:rPr lang="en-US" sz="2000" noProof="1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noProof="1" smtClean="0">
                <a:solidFill>
                  <a:schemeClr val="accent2">
                    <a:lumMod val="75000"/>
                  </a:schemeClr>
                </a:solidFill>
              </a:rPr>
              <a:t>: dawamdjs@telkomuniversity.ac.id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13C3D801-F55C-49CD-841E-53A754B886C3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Perkenalan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CSG2C3 –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noProof="1"/>
              <a:t>Setelah mengikuti mata kuliah ini </a:t>
            </a:r>
            <a:r>
              <a:rPr lang="en-US" noProof="1" smtClean="0"/>
              <a:t>mahasiswa dapat</a:t>
            </a:r>
            <a:r>
              <a:rPr lang="en-US" noProof="1"/>
              <a:t>: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b="1" dirty="0" err="1"/>
              <a:t>Merancang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i="1" dirty="0"/>
              <a:t>User Interface </a:t>
            </a:r>
            <a:r>
              <a:rPr lang="en-US" b="1" dirty="0"/>
              <a:t>(UI) </a:t>
            </a:r>
            <a:r>
              <a:rPr lang="en-US" dirty="0"/>
              <a:t>yang </a:t>
            </a:r>
            <a:r>
              <a:rPr lang="en-US" dirty="0" err="1" smtClean="0"/>
              <a:t>benar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2A3A324-A962-4B8B-A392-3DB6E6B084C0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Jadwal: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 SKS: 3 jam kuliah, 1 jam responsi (4 x 50 menit per minggu)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14 minggu (28 pertemuan)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Toleransi keterlambatan 15 Menit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Penilaian: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UTS		25%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UAS		25%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Tugas besar	35%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Tugas, kuis	10%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id-ID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aktifan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		5% (&gt;=80%)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Batas nilai akhir fleksibel (sesuai distribusi nilai tiap kelas)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b="1" noProof="1">
                <a:solidFill>
                  <a:srgbClr val="FF0000"/>
                </a:solidFill>
              </a:rPr>
              <a:t>Tidak ada kuis/ tugas/ tugas besar susulan/ perbaikan/ tambahan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600" b="1" dirty="0" err="1">
                <a:solidFill>
                  <a:srgbClr val="FF0000"/>
                </a:solidFill>
              </a:rPr>
              <a:t>Jika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ditemukan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indikasi</a:t>
            </a:r>
            <a:r>
              <a:rPr lang="en-US" sz="1600" b="1" dirty="0">
                <a:solidFill>
                  <a:srgbClr val="FF0000"/>
                </a:solidFill>
              </a:rPr>
              <a:t> plagiarism </a:t>
            </a:r>
            <a:r>
              <a:rPr lang="en-US" sz="1600" b="1" dirty="0" err="1">
                <a:solidFill>
                  <a:srgbClr val="FF0000"/>
                </a:solidFill>
              </a:rPr>
              <a:t>dalam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tugas</a:t>
            </a:r>
            <a:r>
              <a:rPr lang="en-US" sz="1600" b="1" dirty="0">
                <a:solidFill>
                  <a:srgbClr val="FF0000"/>
                </a:solidFill>
              </a:rPr>
              <a:t>/</a:t>
            </a:r>
            <a:r>
              <a:rPr lang="en-US" sz="1600" b="1" dirty="0" smtClean="0">
                <a:solidFill>
                  <a:srgbClr val="FF0000"/>
                </a:solidFill>
              </a:rPr>
              <a:t>quiz/</a:t>
            </a:r>
            <a:r>
              <a:rPr lang="en-US" sz="1600" b="1" dirty="0" err="1" smtClean="0">
                <a:solidFill>
                  <a:srgbClr val="FF0000"/>
                </a:solidFill>
              </a:rPr>
              <a:t>ujian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nilai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akhir</a:t>
            </a:r>
            <a:r>
              <a:rPr lang="en-US" sz="1600" b="1" dirty="0">
                <a:solidFill>
                  <a:srgbClr val="FF0000"/>
                </a:solidFill>
              </a:rPr>
              <a:t> MK </a:t>
            </a:r>
            <a:r>
              <a:rPr lang="en-US" sz="1600" b="1" dirty="0" err="1">
                <a:solidFill>
                  <a:srgbClr val="FF0000"/>
                </a:solidFill>
              </a:rPr>
              <a:t>ini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adalah</a:t>
            </a:r>
            <a:r>
              <a:rPr lang="en-US" sz="1600" b="1" dirty="0">
                <a:solidFill>
                  <a:srgbClr val="FF0000"/>
                </a:solidFill>
              </a:rPr>
              <a:t> 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A267638-ED17-4E5C-B099-ABCD4FF2CBFA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Kontrak</a:t>
            </a:r>
            <a:r>
              <a:rPr lang="en-US" dirty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IMK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GUI </a:t>
            </a:r>
            <a:r>
              <a:rPr lang="en-US" dirty="0" err="1" smtClean="0"/>
              <a:t>dan</a:t>
            </a:r>
            <a:r>
              <a:rPr lang="en-US" dirty="0" smtClean="0"/>
              <a:t> Web UI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UI : User Center Design (UCD)</a:t>
            </a:r>
          </a:p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(14 Step)</a:t>
            </a:r>
          </a:p>
          <a:p>
            <a:r>
              <a:rPr lang="en-US" dirty="0" err="1" smtClean="0"/>
              <a:t>Antarmuka</a:t>
            </a:r>
            <a:r>
              <a:rPr lang="en-US" dirty="0" smtClean="0"/>
              <a:t> Web </a:t>
            </a:r>
            <a:r>
              <a:rPr lang="en-US" dirty="0" err="1" smtClean="0"/>
              <a:t>dan</a:t>
            </a:r>
            <a:r>
              <a:rPr lang="en-US" dirty="0" smtClean="0"/>
              <a:t> Mobile</a:t>
            </a:r>
          </a:p>
          <a:p>
            <a:r>
              <a:rPr lang="en-US" dirty="0" err="1" smtClean="0"/>
              <a:t>Antarmuka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28B139D-48DF-4282-8EF4-970F3C6CAA5D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Silabus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Galitz, Wilbert O. 2007.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The Essential Guide to UI Design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Third Edition.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Welie, martijn van. 2001.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Task-based UI Design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SIKS Disertation Series No. 2001-6. 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Ballard, Barbara. 2007.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Designing the Mobile User Experience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Little Springs Design, Inc., USA. 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Fox, Brent. 2005.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Game Interface Design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Thompson Course Technology. 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Kalbach, James. 2007.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Designing Web Navigation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O'Reilly. 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Cohen, Michael H., et al. 2004.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Voice UI Design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Addison Wesley. 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Coninx, Karin., et al. 2006. </a:t>
            </a:r>
            <a:r>
              <a:rPr lang="en-US" sz="16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Task Models and Diagrams for UI Design</a:t>
            </a:r>
            <a:r>
              <a:rPr lang="en-US" sz="16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Springer</a:t>
            </a: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Jenny Preece, Yvonne Rogers, Helen Sharp. 2002. </a:t>
            </a:r>
            <a:r>
              <a:rPr lang="en-US" sz="1600" i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 Design_beyond Human-Computer –Interaction, </a:t>
            </a: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J. Wiley &amp; Sons 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Valverde R, 2011. </a:t>
            </a:r>
            <a:r>
              <a:rPr lang="en-US" sz="1600" i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 Of Human Computer Interaction, </a:t>
            </a: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Lambert Academic Publishing.</a:t>
            </a:r>
          </a:p>
          <a:p>
            <a:pPr marL="400050" algn="just" fontAlgn="auto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AutoNum type="arabicPeriod"/>
              <a:defRPr/>
            </a:pP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Heim, S. 2007, </a:t>
            </a:r>
            <a:r>
              <a:rPr lang="en-US" sz="1600" i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Resonant Interface HCI Foundations for interaction design, </a:t>
            </a:r>
            <a:r>
              <a:rPr 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Addison Wesley.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7CCBF91-A880-4BDA-8D88-F53AADC86980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82068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sz="2000" i="1" noProof="1"/>
              <a:t>Human-computer interaction is the</a:t>
            </a:r>
            <a:r>
              <a:rPr lang="en-US" i="1" noProof="1"/>
              <a:t> </a:t>
            </a:r>
            <a:r>
              <a:rPr lang="en-US" sz="2800" b="1" i="1" noProof="1">
                <a:solidFill>
                  <a:srgbClr val="FF0000"/>
                </a:solidFill>
              </a:rPr>
              <a:t>study, planning</a:t>
            </a:r>
            <a:r>
              <a:rPr lang="en-US" sz="2800" i="1" noProof="1"/>
              <a:t>,</a:t>
            </a:r>
            <a:r>
              <a:rPr lang="en-US" sz="3200" i="1" noProof="1"/>
              <a:t> </a:t>
            </a:r>
            <a:r>
              <a:rPr lang="en-US" sz="2000" i="1" noProof="1"/>
              <a:t>and</a:t>
            </a:r>
            <a:r>
              <a:rPr lang="en-US" sz="3200" i="1" noProof="1"/>
              <a:t> </a:t>
            </a:r>
            <a:r>
              <a:rPr lang="en-US" sz="2800" b="1" i="1" noProof="1">
                <a:solidFill>
                  <a:srgbClr val="FF0000"/>
                </a:solidFill>
              </a:rPr>
              <a:t>design</a:t>
            </a:r>
            <a:r>
              <a:rPr lang="en-US" i="1" noProof="1"/>
              <a:t> </a:t>
            </a:r>
            <a:r>
              <a:rPr lang="en-US" sz="2000" i="1" noProof="1"/>
              <a:t>of how </a:t>
            </a:r>
            <a:r>
              <a:rPr lang="en-US" sz="2800" b="1" i="1" noProof="1">
                <a:solidFill>
                  <a:srgbClr val="FF0000"/>
                </a:solidFill>
              </a:rPr>
              <a:t>people and computers work together</a:t>
            </a:r>
            <a:r>
              <a:rPr lang="en-US" i="1" noProof="1"/>
              <a:t> </a:t>
            </a:r>
            <a:r>
              <a:rPr lang="en-US" sz="2000" i="1" noProof="1"/>
              <a:t>so that a person’s needs are</a:t>
            </a:r>
            <a:r>
              <a:rPr lang="en-US" i="1" noProof="1"/>
              <a:t> </a:t>
            </a:r>
            <a:r>
              <a:rPr lang="en-US" sz="2800" b="1" i="1" noProof="1">
                <a:solidFill>
                  <a:srgbClr val="00B050"/>
                </a:solidFill>
              </a:rPr>
              <a:t>satisfied</a:t>
            </a:r>
            <a:r>
              <a:rPr lang="en-US" i="1" noProof="1"/>
              <a:t> </a:t>
            </a:r>
            <a:r>
              <a:rPr lang="en-US" sz="2000" i="1" noProof="1"/>
              <a:t>in the most </a:t>
            </a:r>
            <a:r>
              <a:rPr lang="en-US" sz="2800" b="1" i="1" noProof="1">
                <a:solidFill>
                  <a:srgbClr val="00B050"/>
                </a:solidFill>
              </a:rPr>
              <a:t>effective</a:t>
            </a:r>
            <a:r>
              <a:rPr lang="en-US" i="1" noProof="1"/>
              <a:t> </a:t>
            </a:r>
            <a:r>
              <a:rPr lang="en-US" sz="2000" i="1" noProof="1"/>
              <a:t>way (Galitz, 2007)</a:t>
            </a:r>
          </a:p>
          <a:p>
            <a:pPr algn="just">
              <a:spcBef>
                <a:spcPct val="0"/>
              </a:spcBef>
            </a:pPr>
            <a:r>
              <a:rPr lang="en-US" sz="2000" i="1" noProof="1"/>
              <a:t>Human-computer interaction is a discipline concerned with the </a:t>
            </a:r>
            <a:r>
              <a:rPr lang="en-US" sz="2800" b="1" i="1" noProof="1">
                <a:solidFill>
                  <a:srgbClr val="0070C0"/>
                </a:solidFill>
              </a:rPr>
              <a:t>design, evaluation and implementation</a:t>
            </a:r>
            <a:r>
              <a:rPr lang="en-US" sz="2800" i="1" noProof="1"/>
              <a:t> </a:t>
            </a:r>
            <a:r>
              <a:rPr lang="en-US" i="1" noProof="1"/>
              <a:t>of </a:t>
            </a:r>
            <a:r>
              <a:rPr lang="en-US" sz="2800" b="1" i="1" noProof="1">
                <a:solidFill>
                  <a:srgbClr val="0070C0"/>
                </a:solidFill>
              </a:rPr>
              <a:t>interactive computing systems</a:t>
            </a:r>
            <a:r>
              <a:rPr lang="en-US" sz="2000" i="1" noProof="1"/>
              <a:t> for human use and with the study of major phenomena surrounding them (Hewett et al, 1996)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2FA29EF-FA46-4A6A-A3B7-3520A1C8EAD5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IMK/HCI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8326438" cy="4336659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noProof="1" smtClean="0"/>
              <a:t>Pada saat melakukan design antarmuka kita perlu memperhatikan beberapa hal: </a:t>
            </a:r>
            <a:endParaRPr lang="en-US" noProof="1"/>
          </a:p>
          <a:p>
            <a:pPr lvl="1" algn="just">
              <a:spcBef>
                <a:spcPct val="0"/>
              </a:spcBef>
            </a:pPr>
            <a:r>
              <a:rPr lang="en-US" noProof="1">
                <a:solidFill>
                  <a:srgbClr val="FF0000"/>
                </a:solidFill>
              </a:rPr>
              <a:t>apa keinginan dan harapan </a:t>
            </a:r>
            <a:r>
              <a:rPr lang="en-US" noProof="1" smtClean="0">
                <a:solidFill>
                  <a:srgbClr val="FF0000"/>
                </a:solidFill>
              </a:rPr>
              <a:t>orang terhadap produk yang dibangun</a:t>
            </a:r>
            <a:r>
              <a:rPr lang="en-US" noProof="1" smtClean="0"/>
              <a:t>, </a:t>
            </a:r>
            <a:endParaRPr lang="en-US" noProof="1"/>
          </a:p>
          <a:p>
            <a:pPr lvl="1" algn="just">
              <a:spcBef>
                <a:spcPct val="0"/>
              </a:spcBef>
            </a:pPr>
            <a:r>
              <a:rPr lang="en-US" noProof="1">
                <a:solidFill>
                  <a:srgbClr val="00B050"/>
                </a:solidFill>
              </a:rPr>
              <a:t>apa batasan dan kemampuan </a:t>
            </a:r>
            <a:r>
              <a:rPr lang="en-US" noProof="1" smtClean="0">
                <a:solidFill>
                  <a:srgbClr val="00B050"/>
                </a:solidFill>
              </a:rPr>
              <a:t>fisik para penggunanya</a:t>
            </a:r>
            <a:r>
              <a:rPr lang="en-US" noProof="1" smtClean="0"/>
              <a:t>, </a:t>
            </a:r>
            <a:endParaRPr lang="en-US" noProof="1"/>
          </a:p>
          <a:p>
            <a:pPr lvl="1" algn="just">
              <a:spcBef>
                <a:spcPct val="0"/>
              </a:spcBef>
            </a:pPr>
            <a:r>
              <a:rPr lang="en-US" noProof="1" smtClean="0">
                <a:solidFill>
                  <a:srgbClr val="0070C0"/>
                </a:solidFill>
              </a:rPr>
              <a:t>memperhatikan </a:t>
            </a:r>
            <a:r>
              <a:rPr lang="en-US" i="1" noProof="1" smtClean="0">
                <a:solidFill>
                  <a:srgbClr val="0070C0"/>
                </a:solidFill>
              </a:rPr>
              <a:t>user experience </a:t>
            </a:r>
            <a:r>
              <a:rPr lang="en-US" noProof="1" smtClean="0">
                <a:solidFill>
                  <a:srgbClr val="0070C0"/>
                </a:solidFill>
              </a:rPr>
              <a:t>dari pengguna produk, Pertimbangkan apa yang menurut pengguna baik dan buruk dari antarmuka yang dirancang</a:t>
            </a:r>
            <a:r>
              <a:rPr lang="en-US" noProof="1" smtClean="0"/>
              <a:t>, dan </a:t>
            </a:r>
          </a:p>
          <a:p>
            <a:pPr lvl="1" algn="just">
              <a:spcBef>
                <a:spcPct val="0"/>
              </a:spcBef>
            </a:pPr>
            <a:r>
              <a:rPr lang="en-US" noProof="1" smtClean="0">
                <a:solidFill>
                  <a:srgbClr val="7030A0"/>
                </a:solidFill>
              </a:rPr>
              <a:t>Lakukan selalu test dan retest agar mendapatkan design antarmuka yang sesuai dengan kebutuhan pengguna.</a:t>
            </a:r>
            <a:endParaRPr lang="en-US" noProof="1">
              <a:solidFill>
                <a:srgbClr val="7030A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sz="2000" noProof="1"/>
              <a:t>Perancang juga harus memperhatikan </a:t>
            </a:r>
            <a:r>
              <a:rPr lang="en-US" sz="2000" b="1" noProof="1">
                <a:solidFill>
                  <a:srgbClr val="FF0000"/>
                </a:solidFill>
              </a:rPr>
              <a:t>karakteristik</a:t>
            </a:r>
            <a:r>
              <a:rPr lang="en-US" sz="2000" noProof="1"/>
              <a:t> dan </a:t>
            </a:r>
            <a:r>
              <a:rPr lang="en-US" sz="2000" b="1" noProof="1">
                <a:solidFill>
                  <a:srgbClr val="FF0000"/>
                </a:solidFill>
              </a:rPr>
              <a:t>batasan teknis</a:t>
            </a:r>
            <a:r>
              <a:rPr lang="en-US" sz="2000" noProof="1"/>
              <a:t> dari </a:t>
            </a:r>
            <a:r>
              <a:rPr lang="en-US" sz="2000" b="1" noProof="1" smtClean="0">
                <a:solidFill>
                  <a:srgbClr val="FF0000"/>
                </a:solidFill>
              </a:rPr>
              <a:t>perangkat keras</a:t>
            </a:r>
            <a:r>
              <a:rPr lang="en-US" sz="2000" noProof="1" smtClean="0"/>
              <a:t> </a:t>
            </a:r>
            <a:r>
              <a:rPr lang="en-US" sz="2000" noProof="1"/>
              <a:t>dan </a:t>
            </a:r>
            <a:r>
              <a:rPr lang="en-US" sz="2000" b="1" noProof="1">
                <a:solidFill>
                  <a:srgbClr val="FF0000"/>
                </a:solidFill>
              </a:rPr>
              <a:t>perangkat lunak </a:t>
            </a:r>
            <a:r>
              <a:rPr lang="en-US" sz="2000" noProof="1"/>
              <a:t>komputer</a:t>
            </a:r>
            <a:endParaRPr lang="en-US" sz="2000" i="1" noProof="1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EBA9CE4-8A18-4AE1-AB76-FC5665BFDE88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HCI / IMK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5" y="2138789"/>
            <a:ext cx="3014886" cy="16958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8/24/2015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Manusia</a:t>
            </a:r>
            <a:r>
              <a:rPr lang="en-US" dirty="0" smtClean="0"/>
              <a:t> Vs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4" y="3958237"/>
            <a:ext cx="2346789" cy="234678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479220">
            <a:off x="4016565" y="4308396"/>
            <a:ext cx="1787857" cy="2320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333946">
            <a:off x="4326339" y="3589359"/>
            <a:ext cx="1787857" cy="2231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451586">
            <a:off x="4528344" y="3964592"/>
            <a:ext cx="1514902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Interaksi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89375" y="4176215"/>
            <a:ext cx="3014886" cy="166199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noProof="1"/>
              <a:t>Manusia: 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sz="1400" noProof="1"/>
              <a:t>fleksibel &amp; mampu beradaptasi, 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sz="1400" noProof="1"/>
              <a:t>dapat belajar bagaimana bekerja di lingkungan yang baru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924805" y="1713534"/>
            <a:ext cx="2639165" cy="252376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noProof="1"/>
              <a:t>Komputer: </a:t>
            </a:r>
          </a:p>
          <a:p>
            <a:pPr marL="274320" lvl="1" indent="-285750">
              <a:buFont typeface="Arial" panose="020B0604020202020204" pitchFamily="34" charset="0"/>
              <a:buChar char="•"/>
            </a:pPr>
            <a:r>
              <a:rPr lang="en-US" sz="1400" noProof="1"/>
              <a:t>tidak fleksibel / tidak mampu beradaptasi, </a:t>
            </a:r>
          </a:p>
          <a:p>
            <a:pPr marL="274320" lvl="1" indent="-285750">
              <a:buFont typeface="Arial" panose="020B0604020202020204" pitchFamily="34" charset="0"/>
              <a:buChar char="•"/>
            </a:pPr>
            <a:r>
              <a:rPr lang="en-US" sz="1400" noProof="1"/>
              <a:t>input harus dalam format yang jelas &amp; output harus didefinisikan sebelumnya, </a:t>
            </a:r>
          </a:p>
          <a:p>
            <a:pPr marL="274320" lvl="1" indent="-285750">
              <a:buFont typeface="Arial" panose="020B0604020202020204" pitchFamily="34" charset="0"/>
              <a:buChar char="•"/>
            </a:pPr>
            <a:r>
              <a:rPr lang="en-US" sz="1400" noProof="1"/>
              <a:t>tidak dapat belajar, </a:t>
            </a:r>
          </a:p>
          <a:p>
            <a:pPr marL="274320" lvl="1" indent="-285750">
              <a:buFont typeface="Arial" panose="020B0604020202020204" pitchFamily="34" charset="0"/>
              <a:buChar char="•"/>
            </a:pPr>
            <a:r>
              <a:rPr lang="en-US" sz="1400" noProof="1"/>
              <a:t>dapat didesain ulang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2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ddd3b390edf21f0ab15828babee10c383c89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5557</TotalTime>
  <Words>982</Words>
  <Application>Microsoft Office PowerPoint</Application>
  <PresentationFormat>On-screen Show (4:3)</PresentationFormat>
  <Paragraphs>148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Brush Script Std</vt:lpstr>
      <vt:lpstr>Calibri</vt:lpstr>
      <vt:lpstr>Lucida Grande</vt:lpstr>
      <vt:lpstr>ＭＳ Ｐゴシック</vt:lpstr>
      <vt:lpstr>Verdana</vt:lpstr>
      <vt:lpstr>Wingdings</vt:lpstr>
      <vt:lpstr>Wingdings 3</vt:lpstr>
      <vt:lpstr>template_informatika_slide</vt:lpstr>
      <vt:lpstr>CSG2C3/ Interaksi Manusia dan Komputer (IMK)</vt:lpstr>
      <vt:lpstr>Perkenalan</vt:lpstr>
      <vt:lpstr>Tujuan</vt:lpstr>
      <vt:lpstr>Kontrak Belajar</vt:lpstr>
      <vt:lpstr>Silabus</vt:lpstr>
      <vt:lpstr>Referensi</vt:lpstr>
      <vt:lpstr>Definisi IMK/HCI </vt:lpstr>
      <vt:lpstr>HCI / IMK</vt:lpstr>
      <vt:lpstr>Manusia Vs Komputer</vt:lpstr>
      <vt:lpstr>Paradigma Interaksi</vt:lpstr>
      <vt:lpstr>5 W + H</vt:lpstr>
      <vt:lpstr>Hubungan HCI/IMK - Interaction Design </vt:lpstr>
      <vt:lpstr>User Interface</vt:lpstr>
      <vt:lpstr>Pentingnya Desain UI yang Baik</vt:lpstr>
      <vt:lpstr>Desain UI yang Baik perlu memenuhi</vt:lpstr>
      <vt:lpstr>Usability dan User Experience goals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Student Affairs SoC</cp:lastModifiedBy>
  <cp:revision>170</cp:revision>
  <dcterms:created xsi:type="dcterms:W3CDTF">2012-11-14T18:53:32Z</dcterms:created>
  <dcterms:modified xsi:type="dcterms:W3CDTF">2015-08-24T08:57:27Z</dcterms:modified>
</cp:coreProperties>
</file>